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07.svg" ContentType="image/svg+xml"/>
  <Override PartName="/ppt/media/image109.svg" ContentType="image/svg+xml"/>
  <Override PartName="/ppt/media/image115.svg" ContentType="image/svg+xml"/>
  <Override PartName="/ppt/media/image119.svg" ContentType="image/svg+xml"/>
  <Override PartName="/ppt/media/image121.svg" ContentType="image/svg+xml"/>
  <Override PartName="/ppt/media/image126.svg" ContentType="image/svg+xml"/>
  <Override PartName="/ppt/media/image134.svg" ContentType="image/svg+xml"/>
  <Override PartName="/ppt/media/image136.svg" ContentType="image/svg+xml"/>
  <Override PartName="/ppt/media/image138.svg" ContentType="image/svg+xml"/>
  <Override PartName="/ppt/media/image140.svg" ContentType="image/svg+xml"/>
  <Override PartName="/ppt/media/image142.svg" ContentType="image/svg+xml"/>
  <Override PartName="/ppt/media/image144.svg" ContentType="image/svg+xml"/>
  <Override PartName="/ppt/media/image147.svg" ContentType="image/svg+xml"/>
  <Override PartName="/ppt/media/image149.svg" ContentType="image/svg+xml"/>
  <Override PartName="/ppt/media/image151.svg" ContentType="image/svg+xml"/>
  <Override PartName="/ppt/media/image153.svg" ContentType="image/svg+xml"/>
  <Override PartName="/ppt/media/image155.svg" ContentType="image/svg+xml"/>
  <Override PartName="/ppt/media/image157.svg" ContentType="image/svg+xml"/>
  <Override PartName="/ppt/media/image159.svg" ContentType="image/svg+xml"/>
  <Override PartName="/ppt/media/image161.svg" ContentType="image/svg+xml"/>
  <Override PartName="/ppt/media/image163.svg" ContentType="image/svg+xml"/>
  <Override PartName="/ppt/media/image165.svg" ContentType="image/svg+xml"/>
  <Override PartName="/ppt/media/image167.svg" ContentType="image/svg+xml"/>
  <Override PartName="/ppt/media/image169.svg" ContentType="image/svg+xml"/>
  <Override PartName="/ppt/media/image172.svg" ContentType="image/svg+xml"/>
  <Override PartName="/ppt/media/image174.svg" ContentType="image/svg+xml"/>
  <Override PartName="/ppt/media/image176.svg" ContentType="image/svg+xml"/>
  <Override PartName="/ppt/media/image178.svg" ContentType="image/svg+xml"/>
  <Override PartName="/ppt/media/image180.svg" ContentType="image/svg+xml"/>
  <Override PartName="/ppt/media/image182.svg" ContentType="image/svg+xml"/>
  <Override PartName="/ppt/media/image184.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4.svg" ContentType="image/svg+xml"/>
  <Override PartName="/ppt/media/image59.svg" ContentType="image/svg+xml"/>
  <Override PartName="/ppt/media/image61.svg" ContentType="image/svg+xml"/>
  <Override PartName="/ppt/media/image63.svg" ContentType="image/svg+xml"/>
  <Override PartName="/ppt/media/image66.svg" ContentType="image/svg+xml"/>
  <Override PartName="/ppt/media/image68.svg" ContentType="image/svg+xml"/>
  <Override PartName="/ppt/media/image72.svg" ContentType="image/svg+xml"/>
  <Override PartName="/ppt/media/image75.svg" ContentType="image/svg+xml"/>
  <Override PartName="/ppt/media/image77.svg" ContentType="image/svg+xml"/>
  <Override PartName="/ppt/media/image79.svg" ContentType="image/svg+xml"/>
  <Override PartName="/ppt/media/image81.svg" ContentType="image/svg+xml"/>
  <Override PartName="/ppt/media/image83.svg" ContentType="image/svg+xml"/>
  <Override PartName="/ppt/media/image85.svg" ContentType="image/svg+xml"/>
  <Override PartName="/ppt/media/image88.svg" ContentType="image/svg+xml"/>
  <Override PartName="/ppt/media/image90.svg" ContentType="image/svg+xml"/>
  <Override PartName="/ppt/media/image93.svg" ContentType="image/svg+xml"/>
  <Override PartName="/ppt/media/image95.svg" ContentType="image/svg+xml"/>
  <Override PartName="/ppt/media/image97.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257" r:id="rId4"/>
    <p:sldId id="258" r:id="rId5"/>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Lst>
  <p:sldSz cx="18288000" cy="10287000"/>
  <p:notesSz cx="6858000" cy="9144000"/>
  <p:embeddedFontLst>
    <p:embeddedFont>
      <p:font typeface="Montserrat Bold" panose="00000800000000000000"/>
      <p:bold r:id="rId113"/>
    </p:embeddedFont>
    <p:embeddedFont>
      <p:font typeface="Montserrat" panose="00000500000000000000"/>
      <p:regular r:id="rId114"/>
    </p:embeddedFont>
    <p:embeddedFont>
      <p:font typeface="Roboto Bold" panose="02000000000000000000"/>
      <p:bold r:id="rId115"/>
    </p:embeddedFont>
    <p:embeddedFont>
      <p:font typeface="Calibri" panose="020F0502020204030204" charset="0"/>
      <p:regular r:id="rId116"/>
      <p:bold r:id="rId117"/>
      <p:italic r:id="rId118"/>
      <p:boldItalic r:id="rId119"/>
    </p:embeddedFont>
    <p:embeddedFont>
      <p:font typeface="Montserrat Italics" panose="00000500000000000000"/>
      <p:italic r:id="rId120"/>
    </p:embeddedFont>
    <p:embeddedFont>
      <p:font typeface="Montserrat Bold Italics" panose="00000800000000000000"/>
      <p:boldItalic r:id="rId1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1" Type="http://schemas.openxmlformats.org/officeDocument/2006/relationships/font" Target="fonts/font9.fntdata"/><Relationship Id="rId120" Type="http://schemas.openxmlformats.org/officeDocument/2006/relationships/font" Target="fonts/font8.fntdata"/><Relationship Id="rId12" Type="http://schemas.openxmlformats.org/officeDocument/2006/relationships/slide" Target="slides/slide9.xml"/><Relationship Id="rId119" Type="http://schemas.openxmlformats.org/officeDocument/2006/relationships/font" Target="fonts/font7.fntdata"/><Relationship Id="rId118" Type="http://schemas.openxmlformats.org/officeDocument/2006/relationships/font" Target="fonts/font6.fntdata"/><Relationship Id="rId117" Type="http://schemas.openxmlformats.org/officeDocument/2006/relationships/font" Target="fonts/font5.fntdata"/><Relationship Id="rId116" Type="http://schemas.openxmlformats.org/officeDocument/2006/relationships/font" Target="fonts/font4.fntdata"/><Relationship Id="rId115" Type="http://schemas.openxmlformats.org/officeDocument/2006/relationships/font" Target="fonts/font3.fntdata"/><Relationship Id="rId114" Type="http://schemas.openxmlformats.org/officeDocument/2006/relationships/font" Target="fonts/font2.fntdata"/><Relationship Id="rId113" Type="http://schemas.openxmlformats.org/officeDocument/2006/relationships/font" Target="fonts/font1.fntdata"/><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Chương này thảo luận về cách chúng ta tích hợp và quản lý chất lượng trong suốt quá trình phát triển phần mềm. Đây là một phần không thể thiếu trong việc lập kế hoạch dự án và nó ảnh hưởng đến mọi giai đoạn phát triển. Là một phần của việc lập kế hoạch, các tài liệu được tạo ra nêu chi tiết cách tiếp cận chất lượng cần thực hiện, bao gồm các mục tiêu chất lượng cụ thể, các kỹ thuật được sử dụng, các số liệu cần thu thập, các bài kiểm tra cần thực hiện và cách xử lý các lỗi. Tất cả những điều này góp phần tạo nên một quá trình phát triển hiệu quả với trọng tâm là chất lượng, từ đó tạo ra một sản phẩm phần mềm chất lượng cao. Sự tích hợp chất lượng trong quy trình phần mềm được tóm tắt trong Hình 5.2. Mỗi chủ đề được đề cập trong hình đều được mô tả trong chương này.</a:t>
            </a:r>
            <a:endParaRPr lang="en-US"/>
          </a:p>
          <a:p/>
          <a:p/>
          <a:p>
            <a:r>
              <a:rPr lang="en-US"/>
              <a:t>• Nguyên tắc quản lý chất lượng là gì?</a:t>
            </a:r>
            <a:endParaRPr lang="en-US"/>
          </a:p>
          <a:p>
            <a:r>
              <a:rPr lang="en-US"/>
              <a:t>• Bạn lập kế hoạch cho "chất lượng" như thế nào?</a:t>
            </a:r>
            <a:endParaRPr lang="en-US"/>
          </a:p>
          <a:p>
            <a:r>
              <a:rPr lang="en-US"/>
              <a:t>• Kiểm tra là gì và bạn thực hiện chúng như thế nào?</a:t>
            </a:r>
            <a:endParaRPr lang="en-US"/>
          </a:p>
          <a:p>
            <a:r>
              <a:rPr lang="en-US"/>
              <a:t>• Bạn thực hiện đánh giá và kiểm toán như thế nào?</a:t>
            </a:r>
            <a:endParaRPr lang="en-US"/>
          </a:p>
          <a:p>
            <a:r>
              <a:rPr lang="en-US"/>
              <a:t>• Bạn đo lường và cải tiến các quy trình phần mềm như thế nào?</a:t>
            </a:r>
            <a:endParaRPr lang="en-US"/>
          </a:p>
          <a:p>
            <a:r>
              <a:rPr lang="en-US"/>
              <a:t>• CMMI đánh giá chất lượng tổ chức bằng cách nào?</a:t>
            </a:r>
            <a:endParaRPr lang="en-US"/>
          </a:p>
          <a:p>
            <a:r>
              <a:rPr lang="en-US"/>
              <a:t>• Kế hoạch chất lượng phần mềm trông như thế nào?</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Việc áp dụng các mẫu tài liệu nhất quán góp phần tạo ra tài liệu chất lượng. Việc sử dụng các tài liệu tiêu chuẩn IEEE - ví dụ như được nêu trong văn bản này - đảm bảo rằng các tài liệu chứa tất cả nội dung cần thiết và các thành viên trong nhóm có thể dễ dàng đọc và hiểu.</a:t>
            </a:r>
            <a:endParaRPr lang="en-US"/>
          </a:p>
          <a:p>
            <a:r>
              <a:rPr lang="en-US"/>
              <a:t>Các tiêu chuẩn mã hóa quy định những thứ như đặt tên biến và mô-đun, nhận xét và cấu trúc logic. Mã được phát triển nhất quán sẽ hỗ trợ các thành viên khác trong nhóm có thể hiểu rõ hơn về mã đó và thực hiện cập nhật.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SQAP xác định các số liệu chất lượng cần được thu thập và phân tích. Ví dụ về số liệu chất lượng bao gồm mật độ lỗi, thời gian trung bình dẫn đến lỗi, vấn đề của khách hàng và sự hài lòng của khách hàng (defect density, mean time to failure, customer problems, and customer satisfaction). Các số liệu được thảo luận chi tiết trong Chương 3 và 9, cùng nhiều chương khác.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Các cuộc họp, kiểm toán và đánh giá là một số kỹ thuật được sử dụng để quản lý quy trình chất lượng. Chúng được mô tả chi tiết hơn ở Phần 5.5.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Cả Kế hoạch xác minh và xác thực phần mềm cũng như Tài liệu kiểm thử phần mềm đều chỉ định các thử nghiệm sẽ được thực hiện.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Kiểm tra, chứng minh tính đúng đắn, thử nghiệm, v.v. đều là những kỹ thuật được sử dụng để đảm bảo chất lượng sản phẩm. Phần 5.4 đặc biệt mô tả quá trình kiểm tra chi tiết hơn. Bằng chứng về tính đúng đắn và thử nghiệm cũng được mô tả trong cuốn sách này.</a:t>
            </a:r>
            <a:endParaRPr lang="en-US"/>
          </a:p>
          <a:p/>
          <a:p>
            <a:r>
              <a:rPr lang="en-US"/>
              <a:t>Như được định nghĩa trong Chương 2, khiếm khuyết là những sai lệch so với yêu cầu. Quy trình xác định và quản lý chúng được xác định trong SQAP. Quản lý lỗi được đề cập chi tiết trong Phần 5.6.</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IEEE đã công bố một số tiêu chuẩn liên quan đến chất lượng phần mềm như sau: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Như được định nghĩa trong Chương 2, lỗi là những sai lệch so với yêu cầu. Quy trình xác định và quản lý chúng được xác định trong SQAP. Quản lý lỗi được đề cập chi tiết trong Phần 5.6.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 môi trường kiêm thử bị thiếu hoặc sai hay hỏng dữ liệu kiểm thử, do việc quản lý cấu hình phiên bản không tốt...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Một cách tiếp cận tổng thể về chất lượng được hướng dẫn bởi một số nguyên tắc. Việc lập kế hoạch và thực hành được mô tả trong chương này được thực hiện dựa trên những nguyên tắc này như sau.</a:t>
            </a:r>
            <a:endParaRPr lang="en-US"/>
          </a:p>
          <a:p>
            <a:r>
              <a:rPr lang="en-US"/>
              <a:t>Đầu tiên và quan trọng nhất, chất lượng là điều mà toàn bộ nhóm phát triển chịu trách nhiệm, không chỉ nhóm đảm bảo chất lượng. Đây là ý nghĩa của điểm đầu tiên trong Hình 5.3: tập trung “liên tục vào chất lượng”. Do đó, nó là một phần không thể thiếu của quá trình phát triển và mỗi giai đoạn phải kết hợp các thực tiễn chất lượng. Ví dụ: việc kiểm tra ngang hàng được thực hiện đối với từng tạo phẩm khi nó được tạo. Tùy thuộc vào hiện vật đang được xem xét, các bên liên quan từ các chức năng khác nhau như tiếp thị, dịch vụ khách hàng, phát triển phần mềm, khách hàng, v.v. đều tham gia kiểm tra. Việc kiểm tra được thảo luận chi tiết ở Phần 5.4. Một ví dụ khác là phát triển dựa trên thử nghiệm  (Test-driven development -- TDD), phổ biến trong các quy trình linh hoạt khác nhau. Nó khiến nhà phát triển viết test case trước khi coding, và sau đó viết code để pass những testcase của họ.</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Các nhóm phân loại mỗi lỗi: theo mức nghiêm trọng (mức độ nghiêm trọng của nó), ưu tiên (chỉ ra khi nào nó sẽ được xử lý), loại lỗi (vấn đề thuộc loại nào) và nguồn gốc (giai đoạn mà nó được chèn vào)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Mức độ nghiêm trọng của một con bug thường chỉ mức độ tác động của con bug đó đến sản phẩm</a:t>
            </a:r>
            <a:endParaRPr lang="en-US"/>
          </a:p>
          <a:p>
            <a:r>
              <a:rPr lang="en-US"/>
              <a:t> Mỗi dự án hay sản phẩm có tiêu chí đánh giá độ nghiêm trọng khác nhau nhưng thông</a:t>
            </a:r>
            <a:endParaRPr lang="en-US"/>
          </a:p>
          <a:p>
            <a:r>
              <a:rPr lang="en-US"/>
              <a:t>thường sẽ có 4 mức độ khác nhau từ nghiêm trọng nhất đến ít nghiêm trọng hơn:</a:t>
            </a:r>
            <a:endParaRPr lang="en-US"/>
          </a:p>
          <a:p>
            <a:r>
              <a:rPr lang="en-US"/>
              <a:t> Mức độ 1 (Critical): Rất nghiêm trọng, có thể làm cho PM "chết cứng" và không sử dụng</a:t>
            </a:r>
            <a:endParaRPr lang="en-US"/>
          </a:p>
          <a:p>
            <a:r>
              <a:rPr lang="en-US"/>
              <a:t>được.</a:t>
            </a:r>
            <a:endParaRPr lang="en-US"/>
          </a:p>
          <a:p>
            <a:r>
              <a:rPr lang="en-US"/>
              <a:t> Mức độ 2 (Major): Nghiêm trọng, buộc phải sửa chữa để có thể sử dụng được như yêu</a:t>
            </a:r>
            <a:endParaRPr lang="en-US"/>
          </a:p>
          <a:p>
            <a:r>
              <a:rPr lang="en-US"/>
              <a:t>cầu đề ra.</a:t>
            </a:r>
            <a:endParaRPr lang="en-US"/>
          </a:p>
          <a:p>
            <a:r>
              <a:rPr lang="en-US"/>
              <a:t> Mức độ 3 (Minor): Nhẹ, tuy không làm PM ngưng chạy, nhưng làm cho việc sử dụng PM</a:t>
            </a:r>
            <a:endParaRPr lang="en-US"/>
          </a:p>
          <a:p>
            <a:r>
              <a:rPr lang="en-US"/>
              <a:t>khó khăn hoặc gây bất tiện cho người dùng</a:t>
            </a:r>
            <a:endParaRPr lang="en-US"/>
          </a:p>
          <a:p>
            <a:r>
              <a:rPr lang="en-US"/>
              <a:t> Mức độ 4 (Cosmetic): Không ảnh hưởng đến chức năng hay hiệu năng của PM được quy</a:t>
            </a:r>
            <a:endParaRPr lang="en-US"/>
          </a:p>
          <a:p>
            <a:r>
              <a:rPr lang="en-US"/>
              <a:t>định trong yêu cầu (như vấn đề thẩm mỹ hoặc thông báo sai chính tả).</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Đã là bug thì sẽ phải sửa. Tuy nhiên, có một thực tế là đội phát triển khó có thể sửa hết</a:t>
            </a:r>
            <a:endParaRPr lang="en-US"/>
          </a:p>
          <a:p>
            <a:r>
              <a:rPr lang="en-US"/>
              <a:t>tất cả bug một lượt cũng như không đáng để sửa hết tất cả các bug. Do đó, đội phát</a:t>
            </a:r>
            <a:endParaRPr lang="en-US"/>
          </a:p>
          <a:p>
            <a:r>
              <a:rPr lang="en-US"/>
              <a:t>triển sẽ phải cần đến độ ưu tiên của con bug để biết được bug nào cần được sửa trước</a:t>
            </a:r>
            <a:endParaRPr lang="en-US"/>
          </a:p>
          <a:p>
            <a:r>
              <a:rPr lang="en-US"/>
              <a:t>bug nào sau. Độ ưu tiên của bug cũng thường được chia thành 3-4 cấp độ:</a:t>
            </a:r>
            <a:endParaRPr lang="en-US"/>
          </a:p>
          <a:p>
            <a:r>
              <a:rPr lang="en-US"/>
              <a:t> Mức độ 1 (Immediate): Bug sẽ phải sửa ngay lập tức, nếu không công việc sẽ không thể</a:t>
            </a:r>
            <a:endParaRPr lang="en-US"/>
          </a:p>
          <a:p>
            <a:r>
              <a:rPr lang="en-US"/>
              <a:t>tiếp tục.</a:t>
            </a:r>
            <a:endParaRPr lang="en-US"/>
          </a:p>
          <a:p>
            <a:r>
              <a:rPr lang="en-US"/>
              <a:t> Mức độ 2 (High): độ ưu tiên cao; công việc sẽ bị ngăn trở rất nhiều nếu như lỗi vẫn chưa</a:t>
            </a:r>
            <a:endParaRPr lang="en-US"/>
          </a:p>
          <a:p>
            <a:r>
              <a:rPr lang="en-US"/>
              <a:t>được sửa.</a:t>
            </a:r>
            <a:endParaRPr lang="en-US"/>
          </a:p>
          <a:p>
            <a:r>
              <a:rPr lang="en-US"/>
              <a:t> Mức độ 2 (Medium): độ ưu tiên trung bình; công việc sẽ gặp vài khó khăn nếu như lỗi</a:t>
            </a:r>
            <a:endParaRPr lang="en-US"/>
          </a:p>
          <a:p>
            <a:r>
              <a:rPr lang="en-US"/>
              <a:t>vẫn chưa được sửa.</a:t>
            </a:r>
            <a:endParaRPr lang="en-US"/>
          </a:p>
          <a:p>
            <a:r>
              <a:rPr lang="en-US"/>
              <a:t> Mức độ 3 (Low): độ ưu tiên thấp nhất; công việc không bị ảnh hưởng nhưng lỗi vẫn phải</a:t>
            </a:r>
            <a:endParaRPr lang="en-US"/>
          </a:p>
          <a:p>
            <a:r>
              <a:rPr lang="en-US"/>
              <a:t>được sửa.</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Một lỗi khi tìm thấy thì phải được ghi nhận, phân tích để giao cho tác giả hoặc người thích hợp để sửa nó. Sau khi lỗi được sửa thì phải được kiểm tra lại và có thể phải quyết định xem có phải kiểm thử hồi qui để kiểm tra xem việc sửa lỗi có ảnh hưởng đến các phần khác hay không.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=&gt; Quản lý lỗi sẽ quản lý toàn bộ quy trình này. Như vậy, quản lý lỗi là quá trình ghi nhận , phân tích và xử lý các lỗi đã được ghi nhận.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Bước 1:Khi xác định ra lỗi, 1 vấn đề thì lỗi đó được ghi vào hệ thống quản lý lỗi. Nếu không có một hệ thống quản lý lỗi thì ghi nhận vào một biểu mẫu riêng của dự án dưới dạng excel hay word. Ghi nhận lỗi phải đày đủ thông tin, mô tả kỹ lỗi đó, xuất hiện như thế nào, thực hiện hoạt động đảm bảo chất lượng gì? Thông thường ai phát hiện ra lỗi thì người đó phải là người ghi nhận lỗi đó.</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Bước 2: Sau khi lỗi được ghi nhận sẽ phải thực hiện phân tích lỗi đó để trước tiên xác nhận xem đó có phải là lỗi hay không, để có những hành động thích hợp.</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Bước 3 : Lỗi được xác định là sẽ sửa thì phải được giao cho người thích hợp sửa. Người chịu trách nhiệm sửa sẽ phải thực hiện sửa lỗi. Trong quá trình sửa lỗi, người sửa lỗi sẽ phải tự kiểm thử đơn vị họ sửa trước khi thông báo lỗi đó đã được sửa.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Bước 4: Lỗi sau khi được sửa phải kiểm thử lại để xác nhận xem lỗi đó thực sự đã được sửa chưa, nếu sửa chưa đúng thì mở lại lỗi đó, nếu sửa đúng rồi thì đóng lỗi.</a:t>
            </a:r>
            <a:endParaRPr lang="en-US"/>
          </a:p>
          <a:p>
            <a:r>
              <a:rPr lang="en-US"/>
              <a:t>=&gt; Việc quản lý lỗi, quản lý sự cố chính là việc kiểm soát lỗi hay sự cố đó từ khi lỗi hay sự cố được ghi nhận đến khi chúng ở trạng thái đóng.</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Đảm bảo chất lượng (Quality assurance - QA) đề cập đến các hành động được thực hiện để đảm bảo rằng sản phẩm đang được xây dựng đạt được mức chất lượng yêu cầu. </a:t>
            </a:r>
            <a:endParaRPr lang="en-US"/>
          </a:p>
          <a:p>
            <a:r>
              <a:rPr lang="en-US"/>
              <a:t>Nguyên tắc thứ hai và thứ ba được liệt kê nêu rõ rằng quy trình QA phải được xác định và tuân theo. Đây là lý do tại sao chất lượng đã được khuyến khích bởi tiêu chuẩn 9001 của Tổ chức Tiêu chuẩn Quốc tế (ISO) về "Mô hình Hệ thống Chất lượng để đảm bảo chất lượng trong thiết kế, phát triển, sản xuất, lắp đặt và dịch vụ". Nhiều công ty đã tạo tài liệu mô tả quy trình QA chính thức của họ. ISO khẳng định về sự tồn tại của các tài liệu đó đối với các công ty muốn được chứng nhận. Tuy nhiên, ISO thừa nhận rằng quy trình dạng văn bản chỉ là một phần của đảm bảo chất lượng. Trong thực tế, các quy trình chất lượng được ghi chép thường bị bỏ qua mà không bị trừng phạt (miễn tội/không bị trừng phạt); do đó nguyên tắc thứ hai của ISO đảm bảo rằng nhân viên thực sự tuân thủ các quy trình chất lượng. Lập kế hoạch chất lượng sẽ được thảo luận chi tiết hơn ở Phần 5.3.</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đo lường hiệu quả của một quy trình, tổ chức phải sử dụng quy trình đó cho một số dự án và sau đó so sánh các số liệu của dự án</a:t>
            </a:r>
            <a:endParaRPr lang="en-US"/>
          </a:p>
          <a:p>
            <a:r>
              <a:rPr lang="en-US"/>
              <a:t>- Các lỗi chính được xác định trong vòng 3 tháng đầu tiên trên 1000SLOC trong sản phẩm được giao</a:t>
            </a:r>
            <a:endParaRPr lang="en-US"/>
          </a:p>
          <a:p>
            <a:r>
              <a:rPr lang="en-US"/>
              <a:t>- Chi phí phát triển theo yêu cầu chi tiết</a:t>
            </a:r>
            <a:endParaRPr lang="en-US"/>
          </a:p>
          <a:p>
            <a:r>
              <a:rPr lang="en-US"/>
              <a:t>- Chỉ số hài lòng của nhà phát triển (1 đến 10 = tốt nhất)</a:t>
            </a:r>
            <a:endParaRPr lang="en-US"/>
          </a:p>
          <a:p>
            <a:r>
              <a:rPr lang="en-US"/>
              <a:t>- Chỉ số hài lòng của khách hàng (1 đến 10 tốt nhất)</a:t>
            </a:r>
            <a:endParaRPr lang="en-US"/>
          </a:p>
          <a:p>
            <a:r>
              <a:rPr lang="en-US"/>
              <a:t>- Chi phí cho mỗi yêu cầu bảo trì</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quy trình cho một dự án bất kỳ, liệt kê một chuỗi các hành động có thể được thực hiện trong suốt vòng đời của dự án để liên tục cải tiến quy trình.</a:t>
            </a:r>
            <a:endParaRPr lang="en-US"/>
          </a:p>
          <a:p/>
          <a:p>
            <a:r>
              <a:rPr lang="en-US"/>
              <a:t>1. Xác định số liệu mà nhóm sẽ sử dụng theo từng giai đoạn. Bao gồm:</a:t>
            </a:r>
            <a:endParaRPr lang="en-US"/>
          </a:p>
          <a:p>
            <a:r>
              <a:rPr lang="en-US"/>
              <a:t>- Thời gian dành cho nghiên cứu, thực hiện và đánh giá </a:t>
            </a:r>
            <a:endParaRPr lang="en-US"/>
          </a:p>
          <a:p>
            <a:r>
              <a:rPr lang="en-US"/>
              <a:t>- Quy mô (ví dụ: số dòng mã)</a:t>
            </a:r>
            <a:endParaRPr lang="en-US"/>
          </a:p>
          <a:p>
            <a:r>
              <a:rPr lang="en-US"/>
              <a:t>- Số lượng lỗi được phát hiện trên mỗi đơn vị (ví dụ: số dòng mã)</a:t>
            </a:r>
            <a:endParaRPr lang="en-US"/>
          </a:p>
          <a:p>
            <a:r>
              <a:rPr lang="en-US"/>
              <a:t>- Tự đánh giá chất lượng của từng người theo thang điểm từ 1-10 </a:t>
            </a:r>
            <a:endParaRPr lang="en-US"/>
          </a:p>
          <a:p>
            <a:r>
              <a:rPr lang="en-US"/>
              <a:t>2. Ghi lại những điều này trong SQAP (Software Quality Assurance Plan)</a:t>
            </a:r>
            <a:endParaRPr lang="en-US"/>
          </a:p>
          <a:p>
            <a:r>
              <a:rPr lang="en-US"/>
              <a:t>3. Tích lũy dữ liệu lịch sử theo từng giai đoạn.</a:t>
            </a:r>
            <a:endParaRPr lang="en-US"/>
          </a:p>
          <a:p>
            <a:r>
              <a:rPr lang="en-US"/>
              <a:t>4. Quyết định vị trí đặt dữ liệu số liệu. Khi dự án tiến triển SQAP? SPMP? (Software Project Management Plan)</a:t>
            </a:r>
            <a:endParaRPr lang="en-US"/>
          </a:p>
          <a:p>
            <a:r>
              <a:rPr lang="en-US"/>
              <a:t>6. Lên lịch đánh giá dữ liệu cho các bài học kinh nghiệm.</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Số giờ dành</a:t>
            </a:r>
            <a:endParaRPr lang="en-US"/>
          </a:p>
          <a:p>
            <a:r>
              <a:rPr lang="en-US"/>
              <a:t>% tổng thời gian</a:t>
            </a:r>
            <a:endParaRPr lang="en-US"/>
          </a:p>
          <a:p>
            <a:r>
              <a:rPr lang="en-US"/>
              <a:t>% tổng thời gian: định mức cho tổ chức</a:t>
            </a:r>
            <a:endParaRPr lang="en-US"/>
          </a:p>
          <a:p>
            <a:r>
              <a:rPr lang="en-US"/>
              <a:t>Tự đánh giá chất lượng 1-10</a:t>
            </a:r>
            <a:endParaRPr lang="en-US"/>
          </a:p>
          <a:p>
            <a:r>
              <a:rPr lang="en-US"/>
              <a:t>Số lỗi trên 100</a:t>
            </a:r>
            <a:endParaRPr lang="en-US"/>
          </a:p>
          <a:p>
            <a:r>
              <a:rPr lang="en-US"/>
              <a:t>Số lỗi trên 100: định mức cho tổ chức</a:t>
            </a:r>
            <a:endParaRPr lang="en-US"/>
          </a:p>
          <a:p>
            <a:r>
              <a:rPr lang="en-US"/>
              <a:t>Số giờ dành cho mỗi yêu cầu chi tiết</a:t>
            </a:r>
            <a:endParaRPr lang="en-US"/>
          </a:p>
          <a:p>
            <a:r>
              <a:rPr lang="en-US"/>
              <a:t>Số giờ dành cho mỗi yêu cầu chi tiết: định mức của tổ chức</a:t>
            </a:r>
            <a:endParaRPr lang="en-US"/>
          </a:p>
          <a:p>
            <a:r>
              <a:rPr lang="en-US"/>
              <a:t>Cải tiến quy trình:</a:t>
            </a:r>
            <a:endParaRPr lang="en-US"/>
          </a:p>
          <a:p>
            <a:r>
              <a:rPr lang="en-US"/>
              <a:t>Cải thiện strawman mang đến cuộc họp</a:t>
            </a:r>
            <a:endParaRPr lang="en-US"/>
          </a:p>
          <a:p>
            <a:r>
              <a:rPr lang="en-US"/>
              <a:t>Dành thêm 10% thời gian thực hiện</a:t>
            </a:r>
            <a:endParaRPr lang="en-US"/>
          </a:p>
          <a:p/>
          <a:p>
            <a:r>
              <a:rPr lang="en-US"/>
              <a:t>* Process metrics - Đo lường khả năng của quá trình phát triển sản phẩm hoặc thử nghiệm. Ví dụ bao gồm số lượng lỗi mà kiểm thử đã có thể phát hiện ra.</a:t>
            </a:r>
            <a:endParaRPr lang="en-US"/>
          </a:p>
          <a:p/>
          <a:p>
            <a:r>
              <a:rPr lang="en-US"/>
              <a:t>Dữ liệu được thu thập sẽ trở thành cơ sở cho dữ liệu lịch sử trong tương lai. Quản lý tất cả những điều này không khó về mặt kỹ thuật, nhưng nó phải thực hiện đồng thời với nhiều công việc khác. Vì lý do này, việc phân công trách nhiệm rõ ràng và đánh giá thường xuyên dữ liệu số liệu được thực hiện ở giai đoạn đầu của quy trình. Như bạn sẽ thấy trong phần tiếp theo, phản hồi về cải tiến quy trình sẽ phân biệt các tổ chức phát triển xuất sắc với các tổ chức  giỏi.</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CMM: là phương thức được sử dụng để đánh giá, xác định độ phát triển của quy trình phát triển phần mềm trong mỗi tổ chức</a:t>
            </a:r>
            <a:endParaRPr lang="en-US"/>
          </a:p>
          <a:p/>
          <a:p>
            <a:r>
              <a:rPr lang="en-US"/>
              <a:t>Nó có thể được sử dụng để định hướng quản lý, định hướng phát triển cho một dự án, một bộ phận của tổ chức hoặc toàn bộ tổ chức đó.</a:t>
            </a:r>
            <a:endParaRPr lang="en-US"/>
          </a:p>
          <a:p/>
          <a:p>
            <a:r>
              <a:rPr lang="en-US"/>
              <a:t>Trong quá trình áp dụng cũng như phát triển quy trình theo mô hình CMMi mỗi tổ chức thường trải qua 5 cấp độ (level). Ở mỗi cấp độ việc áp dụng các quy trình quản lý được thực hiện một cách nghiêm túc và có hệ thống hơn những cấp độ trước đó. Sau đây là chi tiết của từng cấp độ trong CMMi.</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Là cấp độ tiếp theo sau level 1, ở level này, quy trình đánh giá và phân tích được áp dụng trong quá trình phát triển phần mềm </a:t>
            </a:r>
            <a:endParaRPr lang="en-US"/>
          </a:p>
          <a:p>
            <a:r>
              <a:rPr lang="en-US"/>
              <a:t>- Đã có quy trình quản lý yêu cầu, quản lý tiến độ, quản lý sản phẩm và dịch vụ</a:t>
            </a:r>
            <a:endParaRPr lang="en-US"/>
          </a:p>
          <a:p>
            <a:r>
              <a:rPr lang="en-US"/>
              <a:t>- Đã có các mốc cho từng trạng thái của sản phẩm, các mốc bàn giao sản phẩm, dịch vụ</a:t>
            </a:r>
            <a:endParaRPr lang="en-US"/>
          </a:p>
          <a:p>
            <a:r>
              <a:rPr lang="en-US"/>
              <a:t>- Đã thiết lập và xem xét những ràng buộc giữa các bên liên quan</a:t>
            </a:r>
            <a:endParaRPr lang="en-US"/>
          </a:p>
          <a:p>
            <a:r>
              <a:rPr lang="en-US"/>
              <a:t>- Sản phẩm được xem xét bởi tất cả các bên liên quan và phải được kiểm soát</a:t>
            </a:r>
            <a:endParaRPr lang="en-US"/>
          </a:p>
          <a:p>
            <a:r>
              <a:rPr lang="en-US"/>
              <a:t>- Sản phẩm hoặc dịch vụ, kết quả của quá trình phải triển phải thỏa mãn được yêu cầu, tiêu chuẩn...</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Là cấp độ mà tại đó ngoài các quy trình được áp dụng ở level 2 còn có thêm các quy trình khác như: phát triển yêu cầu, giải pháp kỹ thuật, tích hợp hệ thống, kiểm định, phê duyệt, quản lý rủi ro và phân tích quyết định </a:t>
            </a:r>
            <a:endParaRPr lang="en-US"/>
          </a:p>
          <a:p/>
          <a:p>
            <a:r>
              <a:rPr lang="en-US"/>
              <a:t>- Tiêu chuẩn, quy trình, thủ tục trong dự án được biến đỏi để phù hợp với quy trình tiêu chuẩn của mỗi dự án đặc thù hoặc cho mỗi phần của tổ chức</a:t>
            </a:r>
            <a:endParaRPr lang="en-US"/>
          </a:p>
          <a:p>
            <a:r>
              <a:rPr lang="en-US"/>
              <a:t>- Các quy trình được định nghĩa chi tiết và khắt khe hơn so với level 2</a:t>
            </a:r>
            <a:endParaRPr lang="en-US"/>
          </a:p>
          <a:p>
            <a:r>
              <a:rPr lang="en-US"/>
              <a:t>- Quy trình được quản lý một cách chủ động hơn</a:t>
            </a:r>
            <a:endParaRPr lang="en-US"/>
          </a:p>
          <a:p>
            <a:r>
              <a:rPr lang="en-US"/>
              <a:t>- Quy trình chỉ được quản lý theo phỏng đoán</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Là cấp độ mà quy trình quản lý được định lượng, phân tích bởi các con số</a:t>
            </a:r>
            <a:endParaRPr lang="en-US"/>
          </a:p>
          <a:p>
            <a:r>
              <a:rPr lang="en-US"/>
              <a:t>- Các quy trình con được chọn và xây dựng dựa trên việc thực hiện toàn bộ quá trình phát triển</a:t>
            </a:r>
            <a:endParaRPr lang="en-US"/>
          </a:p>
          <a:p>
            <a:r>
              <a:rPr lang="en-US"/>
              <a:t>- Các mục tiêu định lượng cho chất lượng và quy trình được thiết lập và sử dụng như các tiêu chuẩn trong quản lý quy trình</a:t>
            </a:r>
            <a:endParaRPr lang="en-US"/>
          </a:p>
          <a:p>
            <a:r>
              <a:rPr lang="en-US"/>
              <a:t>- Chất lượng và quy trình được thống kê và được quản lý trong suốt quá trình phát triển</a:t>
            </a:r>
            <a:endParaRPr lang="en-US"/>
          </a:p>
          <a:p>
            <a:r>
              <a:rPr lang="en-US"/>
              <a:t>- Quá trình phát triển được kiểm soát bằng cách sử dụng các con số thống kê và các kỹ thuật định lượng --&gt; Được quản lý một cách chủ động</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Là cấp độ mà quá trình phân tích và giải quyết vấn đề được triển khai dựa trên những tiêu chuẩn được định tính ở cấp độ trước đó</a:t>
            </a:r>
            <a:endParaRPr lang="en-US"/>
          </a:p>
          <a:p/>
          <a:p>
            <a:r>
              <a:rPr lang="en-US"/>
              <a:t>- Quy trình tiếp tục được hoàn thiện dựa trên sự hiểu biết về các vấn đề chung khi thay đổi trong quy trình</a:t>
            </a:r>
            <a:endParaRPr lang="en-US"/>
          </a:p>
          <a:p>
            <a:r>
              <a:rPr lang="en-US"/>
              <a:t>- Tập trung vào việc hoàn thiện quy trình về cả độ lớn và kỹ thuật</a:t>
            </a:r>
            <a:endParaRPr lang="en-US"/>
          </a:p>
          <a:p>
            <a:r>
              <a:rPr lang="en-US"/>
              <a:t>- Các tiêu chuẩn hoàn thiện quy trình chất lượng cho tổ chức được thiết lập và xem xét để phản ánh những thay đổi trong business và được sử dụng như những tiêu chuẩn để quản lý quy trình</a:t>
            </a:r>
            <a:endParaRPr lang="en-US"/>
          </a:p>
          <a:p>
            <a:r>
              <a:rPr lang="en-US"/>
              <a:t>- Qúa trình tối ưu hóa được thực hiện linh hoạt và thúc đẩy dựa trên giá trị kinh tế và tiêu chuẩn của tổ chức</a:t>
            </a:r>
            <a:endParaRPr lang="en-US"/>
          </a:p>
          <a:p>
            <a:r>
              <a:rPr lang="en-US"/>
              <a:t>- Các hành động của tổ chức phải đáp ứng kịp thời với sự thay đổi bằng cách tìm ra con đường thay đổi và chia sẻ kiến thức. Hoàn thiện các quy trình để thúc đấy sự phát triển bên trong mỗi thành viên của tổ chức, từ đó thúc đẩy sự phát triển của tổ chức</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nội dung của phần này cụ thể sẽ tập chung nghiên cứu những nội dung của một bản kế hoạch đảm bảo chất lượng trong quy trình phần mềm, nó được xây dựng dựa trên chuẩn IEEE Standard for Software Quality Assurance Plans - IEEE Std 730-2002 – Cái chuẩn này được tạo ra với mục đích là tạo ra 1 tiêu chuẩn thống nhất về nội dung xây dựng một SQAP cho nhiều dự án khác nhau có thể dùng chung, nếu có thiếu thì các nhà phát triển chỉ cần sửa đổi bổ dung là có thể tạo ra 1 cái kế hoạch SQAP cho phần mềm của mình. Nó bao gồm các phần chính như sau: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Nguyên tắc chất lượng phần mềm thứ tư được liệt kê trong Hình 5.4 là tìm và sửa các lỗi càng sớm càng tốt: tức là ngăn chặn chúng tồn tại lâu hơn một giai đoạn. Hình bên trên cung cấp dữ liệu từ một trong những khách hàng của tác giả về chi phí tương đối để cho phép một khiếm khuyết tồn tại . Nhiều tổ chức đã cố gắng đo lường sự khác biệt về chi phí và nó luôn luôn rất lớn. Một nguyên tắc chung đôi khi được sử dụng là một lỗi tốn một đô la để tìm và sửa chữa ngay sau khi tạo ra nó và sẽ tốn một trăm đô la để tìm và sửa chữa nếu được giao cho khách hàng. Hệ quả chính của nguyên tắc này là nó thường đáng giá để dành những nguồn lực đáng kể để tìm và sửa lỗi càng sớm càng tốt thay vì cho phép chúng không bị phát hiện và hoạt động.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Đây là một trog những phần cần đảm bảo tính chính xác cao để đạt được hiệu quả trong việc đảm bảo đc kế hoạch có đủ tài nguyên về chi phí, nhân lực để duy trì dự án.</a:t>
            </a:r>
            <a:endParaRPr lang="en-US"/>
          </a:p>
          <a:p/>
          <a:p>
            <a:r>
              <a:rPr lang="en-US"/>
              <a:t>Việc ước tính chính xác chi phí và nguồn lực cũng sẽ góp phần tránh những rủi ro không mong muốn mà mang lại hiệu quả cao trong việc tối ưu nguồn lực nhân lực.</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Vậy nội dung của nó gồm những tiêu chuẩn gì?</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Các dự án linh hoạt và không linh hoạt đều quan tâm như nhau đến việc tạo ra các sản phẩm chất lượng, nhưng các phương pháp linh hoạt thực hiện vấn đề này theo những cách khác nhau. Cụ thể, các phản hồi linh hoạt đối với các nguyên tắc của Mục 5.1 như sau:</a:t>
            </a:r>
            <a:endParaRPr lang="en-US"/>
          </a:p>
          <a:p/>
          <a:p>
            <a:r>
              <a:rPr lang="en-US"/>
              <a:t>1. Tập trung liên tục vào chất lượng</a:t>
            </a:r>
            <a:endParaRPr lang="en-US"/>
          </a:p>
          <a:p/>
          <a:p>
            <a:r>
              <a:rPr lang="en-US"/>
              <a:t>Các quy trình linh hoạt thực hiện nguyên tắc này bằng cách tạo ra sự gia tăng việc tiếp xúc gần gũi với khách hàng, bằng cách thử nghiệm chúng trong quá trình phát triển và thông qua các thử nghiệm chấp nhận được khách hàng sắp xếp trước.</a:t>
            </a:r>
            <a:endParaRPr lang="en-US"/>
          </a:p>
          <a:p/>
          <a:p>
            <a:r>
              <a:rPr lang="en-US"/>
              <a:t>2. Xác định quy trình đảm bảo chất lượng</a:t>
            </a:r>
            <a:endParaRPr lang="en-US"/>
          </a:p>
          <a:p/>
          <a:p>
            <a:r>
              <a:rPr lang="en-US"/>
              <a:t>Các quy trình linh hoạt dựa vào các hoạt động vừa được liệt kê cho quy trình QA, thay vì dựa trên tài liệu như các tiêu chuẩn IEEE được thảo luận trong chương này. Điều này có đủ hay không, đặc biệt đối với các dự án lớn, vẫn còn là chủ đề tranh luận.</a:t>
            </a:r>
            <a:endParaRPr lang="en-US"/>
          </a:p>
          <a:p/>
          <a:p>
            <a:r>
              <a:rPr lang="en-US"/>
              <a:t>3. Tuân thủ quy trình đảm bảo chất lượng của tổ chức</a:t>
            </a:r>
            <a:endParaRPr lang="en-US"/>
          </a:p>
          <a:p/>
          <a:p>
            <a:r>
              <a:rPr lang="en-US"/>
              <a:t>Cho dù người ta có nghi ngờ về sự thích hợp của tính linh hoạt đối với chất lượng trong các dự án lớn hay không, các thành viên trong nhóm nhìn chung đều có động lực tốt và họ thường làm theo các phương pháp đã được thỏa thuận một cách rất trung thành.</a:t>
            </a:r>
            <a:endParaRPr lang="en-US"/>
          </a:p>
          <a:p/>
          <a:p>
            <a:r>
              <a:rPr lang="en-US"/>
              <a:t>4. Tìm và sửa chữa các lỗi càng sớm càng tốt trong quá trình phát triển</a:t>
            </a:r>
            <a:endParaRPr lang="en-US"/>
          </a:p>
          <a:p/>
          <a:p>
            <a:r>
              <a:rPr lang="en-US"/>
              <a:t>Ở đây, các phương pháp linh hoạt thể hiện sức mạnh lớn nhất của chúng, vì chúng lấy mã làm trung tâm và do đó thử triển khai và thử nghiệm các phần càng sớm càng tốt.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đánh giá. Ở mức tối thiểu, các cuộc đánh giá phần mềm sau đây phải được tiến hành: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Kiểm thử là một nội dung quan trọng đối với bất kỳ một dự án phần mềm nào , nó chiếm hơn 50% thời gian của dự án và nội dung kiểm thử trong kế hoạch đảm bảo chất lượng trong quy trình phần mềm là: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Phần này sẽ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Phần này sẽ tập hợp, lưu trữ, bảo vệ và duy trì tài liệu này và sẽ chỉ định khoảng thời gian lưu giữ.</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Chúng tôi bắt đầu lập kế hoạch về chất lượng sớm trong vòng đời phát triển. Các tài liệu được viết để xác định cách tiếp cận tổng thể, bao gồm các mục tiêu và kỹ thuật chất lượng cho mọi giai đoạn phát triển (Kế hoạch đảm bảo chất lượng phần mềm - SQAP), cách sản phẩm sẽ được xác minh và xác nhận (Kế hoạch xác minh và xác thực phần mềm - SVVP) và cách lập kế hoạch, chỉ định thử nghiệm và được báo cáo (Tài liệu kiểm thử phần mềm - STD). Kế hoạch đảm bảo chất lượng phần mềm (SQAP) được mô tả bên dưới, Kế hoạch xác minh và xác thực phần mềm (SVVP) được mô tả trong Chương 9 và Tài liệu kiểm thử phần mềm (STD) được mô tả trong các chương thử nghiệm của Phần VII.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Một cá nhân hoặc một nhóm được xác định là chịu trách nhiệm đảm bảo chất lượng cho một dự án. Cá nhân hoặc nhóm có nhiệm vụ đảm bảo rằng chất lượng được tích hợp vào mọi hoạt động. Tuy nhiên, sự tồn tại của QA không làm thay đổi nguyên tắc chất lượng là trách nhiệm của tất cả mọi người trong dự án. Đối với các dự án rất nhỏ, có thể không có tổ chức QA rõ ràng, khiến QA trở thành trách nhiệm của kế hoạch quản lý dự án. Các dự án lớn yêu cầu nhiều người QA, do  1 người quản lý QA đứng đầu. Đôi khi người quản lý QA của một tổ chức là trưởng nhóm QA trong một số dự án. Đối với các dự án thực sự lớn, chức năng QA có hệ thống phân cấp quản lý riêng. Theo kinh nghiệm của tác giả, một dự án yêu cầu khoảng một người QA/tháng cho mỗi 3 đến 7 người-tháng của nhà phát triển. Điều này không bao gồm thử nghiệm của nhà phát triển, thường được coi là thử nghiệm nội bộ vì nó đòi hỏi kiến thức sâu sắc về thiết kế và triển khai.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Một ví dụ về các yêu cầu QA ước tính được tóm tắt như sau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SRS xác định các yêu cầu đối với phần mềm và SDD mô tả cách phần mềm được thiết kế để đáp ứng các yêu cầu. SRS và các yêu cầu được đề cập trong Phần IV. SDD và thiết kế phần mềm được đề cập trong Phần V.</a:t>
            </a:r>
            <a:endParaRPr lang="en-US"/>
          </a:p>
          <a:p>
            <a:r>
              <a:rPr lang="en-US"/>
              <a:t>SVVP mô tả các phương pháp được sử dụng để xác minh rằng các yêu cầu được chỉ định trong SRS là tập hợp các yêu cầu phù hợp, các yêu cầu đó được SDD triển khai chính xác và thiết kế trong SDD được mã triển khai chính xác. Các phương pháp xác minh bao gồm kiểm tra, phân tích và thử nghiệm. Việc kiểm tra được mô tả chi tiết ở Mục 5.4. Tài liệu người dùng mô tả cách sử dụng phần mềm thành công và chính xác. Nó cũng mô tả các thông báo lỗi và hành động khắc phục cần thực hiện. SCMP nêu chi tiết cách quản lý các thay đổi đối với phần mềm và tài liệu và được mô tả chi tiết hơn trong Chương 7.</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7.xml"/><Relationship Id="rId6" Type="http://schemas.openxmlformats.org/officeDocument/2006/relationships/image" Target="../media/image174.svg"/><Relationship Id="rId5" Type="http://schemas.openxmlformats.org/officeDocument/2006/relationships/image" Target="../media/image173.png"/><Relationship Id="rId4" Type="http://schemas.openxmlformats.org/officeDocument/2006/relationships/image" Target="../media/image172.svg"/><Relationship Id="rId3" Type="http://schemas.openxmlformats.org/officeDocument/2006/relationships/image" Target="../media/image171.png"/><Relationship Id="rId2" Type="http://schemas.openxmlformats.org/officeDocument/2006/relationships/image" Target="../media/image109.svg"/><Relationship Id="rId1" Type="http://schemas.openxmlformats.org/officeDocument/2006/relationships/image" Target="../media/image108.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102.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slideLayout" Target="../slideLayouts/slideLayout7.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 Id="rId3" Type="http://schemas.openxmlformats.org/officeDocument/2006/relationships/image" Target="../media/image175.png"/><Relationship Id="rId2" Type="http://schemas.openxmlformats.org/officeDocument/2006/relationships/image" Target="../media/image109.svg"/><Relationship Id="rId1" Type="http://schemas.openxmlformats.org/officeDocument/2006/relationships/image" Target="../media/image108.png"/></Relationships>
</file>

<file path=ppt/slides/_rels/slide103.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7.xml"/><Relationship Id="rId4" Type="http://schemas.openxmlformats.org/officeDocument/2006/relationships/image" Target="../media/image180.svg"/><Relationship Id="rId3" Type="http://schemas.openxmlformats.org/officeDocument/2006/relationships/image" Target="../media/image179.png"/><Relationship Id="rId2" Type="http://schemas.openxmlformats.org/officeDocument/2006/relationships/image" Target="../media/image109.svg"/><Relationship Id="rId1" Type="http://schemas.openxmlformats.org/officeDocument/2006/relationships/image" Target="../media/image108.png"/></Relationships>
</file>

<file path=ppt/slides/_rels/slide10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82.svg"/><Relationship Id="rId3" Type="http://schemas.openxmlformats.org/officeDocument/2006/relationships/image" Target="../media/image181.png"/><Relationship Id="rId2" Type="http://schemas.openxmlformats.org/officeDocument/2006/relationships/image" Target="../media/image109.svg"/><Relationship Id="rId1" Type="http://schemas.openxmlformats.org/officeDocument/2006/relationships/image" Target="../media/image108.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9" Type="http://schemas.openxmlformats.org/officeDocument/2006/relationships/image" Target="../media/image29.svg"/><Relationship Id="rId8" Type="http://schemas.openxmlformats.org/officeDocument/2006/relationships/image" Target="../media/image28.png"/><Relationship Id="rId7" Type="http://schemas.openxmlformats.org/officeDocument/2006/relationships/image" Target="../media/image27.svg"/><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3" Type="http://schemas.openxmlformats.org/officeDocument/2006/relationships/image" Target="../media/image23.svg"/><Relationship Id="rId2" Type="http://schemas.openxmlformats.org/officeDocument/2006/relationships/image" Target="../media/image22.png"/><Relationship Id="rId10" Type="http://schemas.openxmlformats.org/officeDocument/2006/relationships/slideLayout" Target="../slideLayouts/slideLayout7.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7.png"/><Relationship Id="rId7" Type="http://schemas.openxmlformats.org/officeDocument/2006/relationships/image" Target="../media/image1.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31.svg"/><Relationship Id="rId11" Type="http://schemas.openxmlformats.org/officeDocument/2006/relationships/slideLayout" Target="../slideLayouts/slideLayout7.xml"/><Relationship Id="rId10" Type="http://schemas.openxmlformats.org/officeDocument/2006/relationships/image" Target="../media/image37.sv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0.svg"/><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3" Type="http://schemas.openxmlformats.org/officeDocument/2006/relationships/image" Target="../media/image1.png"/><Relationship Id="rId2" Type="http://schemas.openxmlformats.org/officeDocument/2006/relationships/image" Target="../media/image46.sv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3.svg"/><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image" Target="../media/image64.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9.svg"/><Relationship Id="rId4" Type="http://schemas.openxmlformats.org/officeDocument/2006/relationships/image" Target="../media/image58.png"/><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9.png"/><Relationship Id="rId2" Type="http://schemas.openxmlformats.org/officeDocument/2006/relationships/image" Target="../media/image57.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2.sv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9.svg"/><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3.svg"/><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6.png"/><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3.sv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7.svg"/><Relationship Id="rId4" Type="http://schemas.openxmlformats.org/officeDocument/2006/relationships/image" Target="../media/image96.png"/><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0.jpeg"/><Relationship Id="rId2" Type="http://schemas.openxmlformats.org/officeDocument/2006/relationships/image" Target="../media/image99.svg"/><Relationship Id="rId1" Type="http://schemas.openxmlformats.org/officeDocument/2006/relationships/image" Target="../media/image98.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image" Target="../media/image10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image" Target="../media/image7.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11.png"/><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112.png"/><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113.png"/><Relationship Id="rId1" Type="http://schemas.openxmlformats.org/officeDocument/2006/relationships/image" Target="../media/image7.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image" Target="../media/image7.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image" Target="../media/image7.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7.xml"/><Relationship Id="rId5" Type="http://schemas.openxmlformats.org/officeDocument/2006/relationships/image" Target="../media/image115.svg"/><Relationship Id="rId4" Type="http://schemas.openxmlformats.org/officeDocument/2006/relationships/image" Target="../media/image114.png"/><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6.png"/><Relationship Id="rId1"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7.png"/><Relationship Id="rId1" Type="http://schemas.openxmlformats.org/officeDocument/2006/relationships/image" Target="../media/image7.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 Id="rId3" Type="http://schemas.openxmlformats.org/officeDocument/2006/relationships/image" Target="../media/image118.png"/><Relationship Id="rId2" Type="http://schemas.openxmlformats.org/officeDocument/2006/relationships/image" Target="../media/image109.svg"/><Relationship Id="rId1"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109.svg"/><Relationship Id="rId1" Type="http://schemas.openxmlformats.org/officeDocument/2006/relationships/image" Target="../media/image108.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123.png"/><Relationship Id="rId2" Type="http://schemas.openxmlformats.org/officeDocument/2006/relationships/image" Target="../media/image109.svg"/><Relationship Id="rId1" Type="http://schemas.openxmlformats.org/officeDocument/2006/relationships/image" Target="../media/image108.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124.png"/><Relationship Id="rId2" Type="http://schemas.openxmlformats.org/officeDocument/2006/relationships/image" Target="../media/image109.svg"/><Relationship Id="rId1" Type="http://schemas.openxmlformats.org/officeDocument/2006/relationships/image" Target="../media/image108.pn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image" Target="../media/image126.svg"/><Relationship Id="rId3" Type="http://schemas.openxmlformats.org/officeDocument/2006/relationships/image" Target="../media/image125.png"/><Relationship Id="rId2" Type="http://schemas.openxmlformats.org/officeDocument/2006/relationships/image" Target="../media/image109.svg"/><Relationship Id="rId1" Type="http://schemas.openxmlformats.org/officeDocument/2006/relationships/image" Target="../media/image10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12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129.png"/><Relationship Id="rId2" Type="http://schemas.openxmlformats.org/officeDocument/2006/relationships/image" Target="../media/image109.svg"/><Relationship Id="rId1" Type="http://schemas.openxmlformats.org/officeDocument/2006/relationships/image" Target="../media/image108.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130.png"/><Relationship Id="rId2" Type="http://schemas.openxmlformats.org/officeDocument/2006/relationships/image" Target="../media/image109.svg"/><Relationship Id="rId1" Type="http://schemas.openxmlformats.org/officeDocument/2006/relationships/image" Target="../media/image108.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image" Target="../media/image131.png"/><Relationship Id="rId2" Type="http://schemas.openxmlformats.org/officeDocument/2006/relationships/image" Target="../media/image109.svg"/><Relationship Id="rId1" Type="http://schemas.openxmlformats.org/officeDocument/2006/relationships/image" Target="../media/image10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image" Target="../media/image132.png"/><Relationship Id="rId2" Type="http://schemas.openxmlformats.org/officeDocument/2006/relationships/image" Target="../media/image109.svg"/><Relationship Id="rId1"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134.svg"/><Relationship Id="rId3" Type="http://schemas.openxmlformats.org/officeDocument/2006/relationships/image" Target="../media/image133.png"/><Relationship Id="rId2" Type="http://schemas.openxmlformats.org/officeDocument/2006/relationships/image" Target="../media/image109.svg"/><Relationship Id="rId1" Type="http://schemas.openxmlformats.org/officeDocument/2006/relationships/image" Target="../media/image108.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6.svg"/><Relationship Id="rId3" Type="http://schemas.openxmlformats.org/officeDocument/2006/relationships/image" Target="../media/image135.png"/><Relationship Id="rId2" Type="http://schemas.openxmlformats.org/officeDocument/2006/relationships/image" Target="../media/image109.svg"/><Relationship Id="rId1" Type="http://schemas.openxmlformats.org/officeDocument/2006/relationships/image" Target="../media/image108.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8.svg"/><Relationship Id="rId3" Type="http://schemas.openxmlformats.org/officeDocument/2006/relationships/image" Target="../media/image137.png"/><Relationship Id="rId2" Type="http://schemas.openxmlformats.org/officeDocument/2006/relationships/image" Target="../media/image109.svg"/><Relationship Id="rId1" Type="http://schemas.openxmlformats.org/officeDocument/2006/relationships/image" Target="../media/image108.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7.xml"/><Relationship Id="rId4" Type="http://schemas.openxmlformats.org/officeDocument/2006/relationships/image" Target="../media/image140.svg"/><Relationship Id="rId3" Type="http://schemas.openxmlformats.org/officeDocument/2006/relationships/image" Target="../media/image139.png"/><Relationship Id="rId2" Type="http://schemas.openxmlformats.org/officeDocument/2006/relationships/image" Target="../media/image109.svg"/><Relationship Id="rId1" Type="http://schemas.openxmlformats.org/officeDocument/2006/relationships/image" Target="../media/image108.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7.xml"/><Relationship Id="rId4" Type="http://schemas.openxmlformats.org/officeDocument/2006/relationships/image" Target="../media/image142.svg"/><Relationship Id="rId3" Type="http://schemas.openxmlformats.org/officeDocument/2006/relationships/image" Target="../media/image141.png"/><Relationship Id="rId2" Type="http://schemas.openxmlformats.org/officeDocument/2006/relationships/image" Target="../media/image109.svg"/><Relationship Id="rId1" Type="http://schemas.openxmlformats.org/officeDocument/2006/relationships/image" Target="../media/image108.png"/></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7.svg"/><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svg"/><Relationship Id="rId3" Type="http://schemas.openxmlformats.org/officeDocument/2006/relationships/image" Target="../media/image143.png"/><Relationship Id="rId2" Type="http://schemas.openxmlformats.org/officeDocument/2006/relationships/image" Target="../media/image109.svg"/><Relationship Id="rId1" Type="http://schemas.openxmlformats.org/officeDocument/2006/relationships/image" Target="../media/image10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3.svg"/><Relationship Id="rId7" Type="http://schemas.openxmlformats.org/officeDocument/2006/relationships/image" Target="../media/image152.png"/><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 Id="rId3" Type="http://schemas.openxmlformats.org/officeDocument/2006/relationships/image" Target="../media/image148.png"/><Relationship Id="rId2" Type="http://schemas.openxmlformats.org/officeDocument/2006/relationships/image" Target="../media/image109.svg"/><Relationship Id="rId10" Type="http://schemas.openxmlformats.org/officeDocument/2006/relationships/notesSlide" Target="../notesSlides/notesSlide45.xml"/><Relationship Id="rId1" Type="http://schemas.openxmlformats.org/officeDocument/2006/relationships/image" Target="../media/image108.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5.svg"/><Relationship Id="rId3" Type="http://schemas.openxmlformats.org/officeDocument/2006/relationships/image" Target="../media/image154.png"/><Relationship Id="rId2" Type="http://schemas.openxmlformats.org/officeDocument/2006/relationships/image" Target="../media/image109.svg"/><Relationship Id="rId1" Type="http://schemas.openxmlformats.org/officeDocument/2006/relationships/image" Target="../media/image108.pn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7.xml"/><Relationship Id="rId4" Type="http://schemas.openxmlformats.org/officeDocument/2006/relationships/image" Target="../media/image140.svg"/><Relationship Id="rId3" Type="http://schemas.openxmlformats.org/officeDocument/2006/relationships/image" Target="../media/image139.png"/><Relationship Id="rId2" Type="http://schemas.openxmlformats.org/officeDocument/2006/relationships/image" Target="../media/image109.svg"/><Relationship Id="rId1" Type="http://schemas.openxmlformats.org/officeDocument/2006/relationships/image" Target="../media/image108.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7.svg"/><Relationship Id="rId3" Type="http://schemas.openxmlformats.org/officeDocument/2006/relationships/image" Target="../media/image156.png"/><Relationship Id="rId2" Type="http://schemas.openxmlformats.org/officeDocument/2006/relationships/image" Target="../media/image109.svg"/><Relationship Id="rId1" Type="http://schemas.openxmlformats.org/officeDocument/2006/relationships/image" Target="../media/image108.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svg"/><Relationship Id="rId1" Type="http://schemas.openxmlformats.org/officeDocument/2006/relationships/image" Target="../media/image108.png"/></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7.xml"/><Relationship Id="rId4" Type="http://schemas.openxmlformats.org/officeDocument/2006/relationships/image" Target="../media/image159.svg"/><Relationship Id="rId3" Type="http://schemas.openxmlformats.org/officeDocument/2006/relationships/image" Target="../media/image158.png"/><Relationship Id="rId2" Type="http://schemas.openxmlformats.org/officeDocument/2006/relationships/image" Target="../media/image109.svg"/><Relationship Id="rId1" Type="http://schemas.openxmlformats.org/officeDocument/2006/relationships/image" Target="../media/image108.png"/></Relationships>
</file>

<file path=ppt/slides/_rels/slide95.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7.xml"/><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 Id="rId3" Type="http://schemas.openxmlformats.org/officeDocument/2006/relationships/image" Target="../media/image160.png"/><Relationship Id="rId2" Type="http://schemas.openxmlformats.org/officeDocument/2006/relationships/image" Target="../media/image109.svg"/><Relationship Id="rId1" Type="http://schemas.openxmlformats.org/officeDocument/2006/relationships/image" Target="../media/image108.png"/></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7.xml"/><Relationship Id="rId4" Type="http://schemas.openxmlformats.org/officeDocument/2006/relationships/image" Target="../media/image165.svg"/><Relationship Id="rId3" Type="http://schemas.openxmlformats.org/officeDocument/2006/relationships/image" Target="../media/image164.png"/><Relationship Id="rId2" Type="http://schemas.openxmlformats.org/officeDocument/2006/relationships/image" Target="../media/image109.svg"/><Relationship Id="rId1" Type="http://schemas.openxmlformats.org/officeDocument/2006/relationships/image" Target="../media/image108.png"/></Relationships>
</file>

<file path=ppt/slides/_rels/slide97.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167.svg"/><Relationship Id="rId3" Type="http://schemas.openxmlformats.org/officeDocument/2006/relationships/image" Target="../media/image166.png"/><Relationship Id="rId2" Type="http://schemas.openxmlformats.org/officeDocument/2006/relationships/image" Target="../media/image109.svg"/><Relationship Id="rId1" Type="http://schemas.openxmlformats.org/officeDocument/2006/relationships/image" Target="../media/image108.png"/></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7.xml"/><Relationship Id="rId4" Type="http://schemas.openxmlformats.org/officeDocument/2006/relationships/image" Target="../media/image169.svg"/><Relationship Id="rId3" Type="http://schemas.openxmlformats.org/officeDocument/2006/relationships/image" Target="../media/image168.png"/><Relationship Id="rId2" Type="http://schemas.openxmlformats.org/officeDocument/2006/relationships/image" Target="../media/image109.svg"/><Relationship Id="rId1" Type="http://schemas.openxmlformats.org/officeDocument/2006/relationships/image" Target="../media/image108.png"/></Relationships>
</file>

<file path=ppt/slides/_rels/slide99.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7.xml"/><Relationship Id="rId3" Type="http://schemas.openxmlformats.org/officeDocument/2006/relationships/image" Target="../media/image170.png"/><Relationship Id="rId2" Type="http://schemas.openxmlformats.org/officeDocument/2006/relationships/image" Target="../media/image109.svg"/><Relationship Id="rId1"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1"/>
            <a:stretch>
              <a:fillRect/>
            </a:stretch>
          </a:blipFill>
        </p:spPr>
      </p:sp>
      <p:grpSp>
        <p:nvGrpSpPr>
          <p:cNvPr id="3" name="Group 3"/>
          <p:cNvGrpSpPr/>
          <p:nvPr/>
        </p:nvGrpSpPr>
        <p:grpSpPr>
          <a:xfrm rot="0">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367131" y="3733471"/>
            <a:ext cx="12225982" cy="3143096"/>
          </a:xfrm>
          <a:prstGeom prst="rect">
            <a:avLst/>
          </a:prstGeom>
        </p:spPr>
        <p:txBody>
          <a:bodyPr lIns="0" tIns="0" rIns="0" bIns="0" rtlCol="0" anchor="t">
            <a:spAutoFit/>
          </a:bodyPr>
          <a:lstStyle/>
          <a:p>
            <a:pPr>
              <a:lnSpc>
                <a:spcPts val="12610"/>
              </a:lnSpc>
              <a:spcBef>
                <a:spcPct val="0"/>
              </a:spcBef>
            </a:pPr>
            <a:r>
              <a:rPr lang="en-US" sz="9005">
                <a:solidFill>
                  <a:srgbClr val="000000"/>
                </a:solidFill>
                <a:latin typeface="Montserrat Bold" panose="00000800000000000000"/>
              </a:rPr>
              <a:t>Quality in the Software Process </a:t>
            </a:r>
            <a:endParaRPr lang="en-US" sz="9005">
              <a:solidFill>
                <a:srgbClr val="000000"/>
              </a:solidFill>
              <a:latin typeface="Montserrat Bold" panose="00000800000000000000"/>
            </a:endParaRPr>
          </a:p>
        </p:txBody>
      </p:sp>
      <p:grpSp>
        <p:nvGrpSpPr>
          <p:cNvPr id="7" name="Group 7"/>
          <p:cNvGrpSpPr/>
          <p:nvPr/>
        </p:nvGrpSpPr>
        <p:grpSpPr>
          <a:xfrm rot="0">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0" name="TextBox 10"/>
          <p:cNvSpPr txBox="1"/>
          <p:nvPr/>
        </p:nvSpPr>
        <p:spPr>
          <a:xfrm>
            <a:off x="1524039" y="8420211"/>
            <a:ext cx="2757872" cy="510540"/>
          </a:xfrm>
          <a:prstGeom prst="rect">
            <a:avLst/>
          </a:prstGeom>
        </p:spPr>
        <p:txBody>
          <a:bodyPr lIns="0" tIns="0" rIns="0" bIns="0" rtlCol="0" anchor="t">
            <a:spAutoFit/>
          </a:bodyPr>
          <a:lstStyle/>
          <a:p>
            <a:pPr marL="0" lvl="0" indent="0" algn="l">
              <a:lnSpc>
                <a:spcPts val="3985"/>
              </a:lnSpc>
              <a:spcBef>
                <a:spcPct val="0"/>
              </a:spcBef>
            </a:pPr>
            <a:r>
              <a:rPr lang="vi-VN" altLang="en-US" sz="3600" b="1">
                <a:solidFill>
                  <a:srgbClr val="000000"/>
                </a:solidFill>
                <a:latin typeface="Montserrat" panose="00000500000000000000"/>
              </a:rPr>
              <a:t>Nhóm </a:t>
            </a:r>
            <a:r>
              <a:rPr lang="en-US" sz="3600" b="1">
                <a:solidFill>
                  <a:srgbClr val="000000"/>
                </a:solidFill>
                <a:latin typeface="Montserrat" panose="00000500000000000000"/>
              </a:rPr>
              <a:t>4 </a:t>
            </a:r>
            <a:endParaRPr lang="en-US" sz="3600" b="1">
              <a:solidFill>
                <a:srgbClr val="000000"/>
              </a:solidFill>
              <a:latin typeface="Montserrat" panose="00000500000000000000"/>
            </a:endParaRPr>
          </a:p>
        </p:txBody>
      </p:sp>
      <p:sp>
        <p:nvSpPr>
          <p:cNvPr id="11" name="TextBox 11"/>
          <p:cNvSpPr txBox="1"/>
          <p:nvPr/>
        </p:nvSpPr>
        <p:spPr>
          <a:xfrm>
            <a:off x="1367131" y="7227854"/>
            <a:ext cx="7173539" cy="554635"/>
          </a:xfrm>
          <a:prstGeom prst="rect">
            <a:avLst/>
          </a:prstGeom>
        </p:spPr>
        <p:txBody>
          <a:bodyPr lIns="0" tIns="0" rIns="0" bIns="0" rtlCol="0" anchor="t">
            <a:spAutoFit/>
          </a:bodyPr>
          <a:lstStyle/>
          <a:p>
            <a:pPr>
              <a:lnSpc>
                <a:spcPts val="4630"/>
              </a:lnSpc>
              <a:spcBef>
                <a:spcPct val="0"/>
              </a:spcBef>
            </a:pPr>
            <a:r>
              <a:rPr lang="en-US" sz="3310">
                <a:solidFill>
                  <a:srgbClr val="000000"/>
                </a:solidFill>
                <a:latin typeface="Montserrat" panose="00000500000000000000"/>
              </a:rPr>
              <a:t>GV hướng dẫn: Trần Anh Dũng</a:t>
            </a:r>
            <a:endParaRPr lang="en-US" sz="3310">
              <a:solidFill>
                <a:srgbClr val="000000"/>
              </a:solidFill>
              <a:latin typeface="Montserrat" panose="00000500000000000000"/>
            </a:endParaRPr>
          </a:p>
        </p:txBody>
      </p:sp>
      <p:sp>
        <p:nvSpPr>
          <p:cNvPr id="12" name="Freeform 12"/>
          <p:cNvSpPr/>
          <p:nvPr/>
        </p:nvSpPr>
        <p:spPr>
          <a:xfrm>
            <a:off x="1367131" y="1386403"/>
            <a:ext cx="708243" cy="879308"/>
          </a:xfrm>
          <a:custGeom>
            <a:avLst/>
            <a:gdLst/>
            <a:ahLst/>
            <a:cxnLst/>
            <a:rect l="l" t="t" r="r" b="b"/>
            <a:pathLst>
              <a:path w="708243" h="879308">
                <a:moveTo>
                  <a:pt x="0" y="0"/>
                </a:moveTo>
                <a:lnTo>
                  <a:pt x="708243" y="0"/>
                </a:lnTo>
                <a:lnTo>
                  <a:pt x="708243" y="879308"/>
                </a:lnTo>
                <a:lnTo>
                  <a:pt x="0" y="87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306994" y="1554942"/>
            <a:ext cx="7260538" cy="1091679"/>
          </a:xfrm>
          <a:prstGeom prst="rect">
            <a:avLst/>
          </a:prstGeom>
        </p:spPr>
        <p:txBody>
          <a:bodyPr lIns="0" tIns="0" rIns="0" bIns="0" rtlCol="0" anchor="t">
            <a:spAutoFit/>
          </a:bodyPr>
          <a:lstStyle/>
          <a:p>
            <a:pPr marL="0" lvl="0" indent="0" algn="l">
              <a:lnSpc>
                <a:spcPts val="4405"/>
              </a:lnSpc>
              <a:spcBef>
                <a:spcPct val="0"/>
              </a:spcBef>
            </a:pPr>
            <a:r>
              <a:rPr lang="en-US" sz="3145">
                <a:solidFill>
                  <a:srgbClr val="000000"/>
                </a:solidFill>
                <a:latin typeface="Montserrat Bold" panose="00000800000000000000"/>
              </a:rPr>
              <a:t>Lớp SE101.N21 - Công nghệ phần mềm chuyên sâu </a:t>
            </a:r>
            <a:endParaRPr lang="en-US" sz="3145">
              <a:solidFill>
                <a:srgbClr val="000000"/>
              </a:solidFill>
              <a:latin typeface="Montserrat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5.3.1 Kế hoạch đảm bảo chất lượng phần mềm</a:t>
            </a:r>
            <a:endParaRPr lang="en-US" sz="6000">
              <a:solidFill>
                <a:srgbClr val="101010"/>
              </a:solidFill>
              <a:latin typeface="Montserrat Bold" panose="00000800000000000000"/>
            </a:endParaRPr>
          </a:p>
          <a:p>
            <a:pPr>
              <a:lnSpc>
                <a:spcPts val="7200"/>
              </a:lnSpc>
            </a:pPr>
          </a:p>
          <a:p>
            <a:pPr marL="0" lvl="0" indent="0" algn="l">
              <a:lnSpc>
                <a:spcPts val="7200"/>
              </a:lnSpc>
              <a:spcBef>
                <a:spcPct val="0"/>
              </a:spcBef>
            </a:pPr>
          </a:p>
        </p:txBody>
      </p:sp>
      <p:sp>
        <p:nvSpPr>
          <p:cNvPr id="7" name="TextBox 7"/>
          <p:cNvSpPr txBox="1"/>
          <p:nvPr/>
        </p:nvSpPr>
        <p:spPr>
          <a:xfrm>
            <a:off x="1498413" y="2949496"/>
            <a:ext cx="16073733" cy="2961783"/>
          </a:xfrm>
          <a:prstGeom prst="rect">
            <a:avLst/>
          </a:prstGeom>
        </p:spPr>
        <p:txBody>
          <a:bodyPr lIns="0" tIns="0" rIns="0" bIns="0" rtlCol="0" anchor="t">
            <a:spAutoFit/>
          </a:bodyPr>
          <a:lstStyle/>
          <a:p>
            <a:pPr>
              <a:lnSpc>
                <a:spcPts val="8170"/>
              </a:lnSpc>
            </a:pPr>
            <a:r>
              <a:rPr lang="en-US" sz="3680">
                <a:solidFill>
                  <a:srgbClr val="000000"/>
                </a:solidFill>
                <a:latin typeface="Montserrat Bold" panose="00000800000000000000"/>
              </a:rPr>
              <a:t>     1. Ai sẽ chịu trách nhiệm về chất lượng?</a:t>
            </a:r>
            <a:endParaRPr lang="en-US" sz="3680">
              <a:solidFill>
                <a:srgbClr val="000000"/>
              </a:solidFill>
              <a:latin typeface="Montserrat Bold" panose="000008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Một cá nhân, tổ chức, người quản lý, một nhóm, v.v</a:t>
            </a:r>
            <a:endParaRPr lang="en-US" sz="3680">
              <a:solidFill>
                <a:srgbClr val="000000"/>
              </a:solidFill>
              <a:latin typeface="Montserrat" panose="00000500000000000000"/>
            </a:endParaRPr>
          </a:p>
          <a:p>
            <a:pPr>
              <a:lnSpc>
                <a:spcPts val="8170"/>
              </a:lnSpc>
            </a:p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8067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3530285" y="4611543"/>
            <a:ext cx="4109657" cy="4114800"/>
          </a:xfrm>
          <a:custGeom>
            <a:avLst/>
            <a:gdLst/>
            <a:ahLst/>
            <a:cxnLst/>
            <a:rect l="l" t="t" r="r" b="b"/>
            <a:pathLst>
              <a:path w="4109657" h="4114800">
                <a:moveTo>
                  <a:pt x="0" y="0"/>
                </a:moveTo>
                <a:lnTo>
                  <a:pt x="4109657" y="0"/>
                </a:lnTo>
                <a:lnTo>
                  <a:pt x="41096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841459" y="4611543"/>
            <a:ext cx="3826764" cy="4114800"/>
          </a:xfrm>
          <a:custGeom>
            <a:avLst/>
            <a:gdLst/>
            <a:ahLst/>
            <a:cxnLst/>
            <a:rect l="l" t="t" r="r" b="b"/>
            <a:pathLst>
              <a:path w="3826764" h="4114800">
                <a:moveTo>
                  <a:pt x="0" y="0"/>
                </a:moveTo>
                <a:lnTo>
                  <a:pt x="3826764" y="0"/>
                </a:lnTo>
                <a:lnTo>
                  <a:pt x="382676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12. Thu thập, bảo trì và lưu trữ hồ sơ</a:t>
            </a:r>
            <a:endParaRPr lang="en-US" sz="6000">
              <a:solidFill>
                <a:srgbClr val="101010"/>
              </a:solidFill>
              <a:latin typeface="Montserrat Bold" panose="00000800000000000000"/>
            </a:endParaRPr>
          </a:p>
        </p:txBody>
      </p:sp>
      <p:sp>
        <p:nvSpPr>
          <p:cNvPr id="6" name="TextBox 6"/>
          <p:cNvSpPr txBox="1"/>
          <p:nvPr/>
        </p:nvSpPr>
        <p:spPr>
          <a:xfrm>
            <a:off x="2115296" y="2630343"/>
            <a:ext cx="13718911"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Phần này sẽ xác định tài liệu SQA cần được lưu giữ, nêu rõ các phương pháp và cơ sở vật chất cần thực hiện. </a:t>
            </a:r>
            <a:endParaRPr lang="en-US" sz="3000">
              <a:solidFill>
                <a:srgbClr val="101010"/>
              </a:solidFill>
              <a:latin typeface="Montserrat" panose="0000050000000000000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8067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13. Training (Đào tạo)</a:t>
            </a:r>
            <a:endParaRPr lang="en-US" sz="6000">
              <a:solidFill>
                <a:srgbClr val="101010"/>
              </a:solidFill>
              <a:latin typeface="Montserrat Bold" panose="00000800000000000000"/>
            </a:endParaRPr>
          </a:p>
        </p:txBody>
      </p:sp>
      <p:sp>
        <p:nvSpPr>
          <p:cNvPr id="4" name="TextBox 4"/>
          <p:cNvSpPr txBox="1"/>
          <p:nvPr/>
        </p:nvSpPr>
        <p:spPr>
          <a:xfrm>
            <a:off x="2115296" y="2630343"/>
            <a:ext cx="13718911"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Phần này sẽ xác định các hoạt động training cần thiết để đáp ứng nhu cầu xây dựng của SQAP.</a:t>
            </a:r>
            <a:endParaRPr lang="en-US" sz="3000">
              <a:solidFill>
                <a:srgbClr val="101010"/>
              </a:solidFill>
              <a:latin typeface="Montserrat" panose="0000050000000000000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8067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0959782" y="4744893"/>
            <a:ext cx="4161618" cy="4114800"/>
          </a:xfrm>
          <a:custGeom>
            <a:avLst/>
            <a:gdLst/>
            <a:ahLst/>
            <a:cxnLst/>
            <a:rect l="l" t="t" r="r" b="b"/>
            <a:pathLst>
              <a:path w="4161618" h="4114800">
                <a:moveTo>
                  <a:pt x="0" y="0"/>
                </a:moveTo>
                <a:lnTo>
                  <a:pt x="4161618" y="0"/>
                </a:lnTo>
                <a:lnTo>
                  <a:pt x="4161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561552" y="4744893"/>
            <a:ext cx="4145894" cy="4114800"/>
          </a:xfrm>
          <a:custGeom>
            <a:avLst/>
            <a:gdLst/>
            <a:ahLst/>
            <a:cxnLst/>
            <a:rect l="l" t="t" r="r" b="b"/>
            <a:pathLst>
              <a:path w="4145894" h="4114800">
                <a:moveTo>
                  <a:pt x="0" y="0"/>
                </a:moveTo>
                <a:lnTo>
                  <a:pt x="4145895" y="0"/>
                </a:lnTo>
                <a:lnTo>
                  <a:pt x="41458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14. Quản lý rủi ro</a:t>
            </a:r>
            <a:endParaRPr lang="en-US" sz="6000">
              <a:solidFill>
                <a:srgbClr val="101010"/>
              </a:solidFill>
              <a:latin typeface="Montserrat Bold" panose="00000800000000000000"/>
            </a:endParaRPr>
          </a:p>
        </p:txBody>
      </p:sp>
      <p:sp>
        <p:nvSpPr>
          <p:cNvPr id="6" name="TextBox 6"/>
          <p:cNvSpPr txBox="1"/>
          <p:nvPr/>
        </p:nvSpPr>
        <p:spPr>
          <a:xfrm>
            <a:off x="2284545" y="2630343"/>
            <a:ext cx="14394320" cy="21145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Phần này sẽ chỉ rõ các phương pháp và thủ tục được sử dụng để </a:t>
            </a:r>
            <a:r>
              <a:rPr lang="en-US" sz="3000">
                <a:solidFill>
                  <a:srgbClr val="101010"/>
                </a:solidFill>
                <a:latin typeface="Montserrat Bold" panose="00000800000000000000"/>
              </a:rPr>
              <a:t>xác định</a:t>
            </a:r>
            <a:r>
              <a:rPr lang="en-US" sz="3000">
                <a:solidFill>
                  <a:srgbClr val="101010"/>
                </a:solidFill>
                <a:latin typeface="Montserrat" panose="00000500000000000000"/>
              </a:rPr>
              <a:t>, </a:t>
            </a:r>
            <a:r>
              <a:rPr lang="en-US" sz="3000">
                <a:solidFill>
                  <a:srgbClr val="101010"/>
                </a:solidFill>
                <a:latin typeface="Montserrat Bold" panose="00000800000000000000"/>
              </a:rPr>
              <a:t>đánh giá</a:t>
            </a:r>
            <a:r>
              <a:rPr lang="en-US" sz="3000">
                <a:solidFill>
                  <a:srgbClr val="101010"/>
                </a:solidFill>
                <a:latin typeface="Montserrat" panose="00000500000000000000"/>
              </a:rPr>
              <a:t>, </a:t>
            </a:r>
            <a:r>
              <a:rPr lang="en-US" sz="3000">
                <a:solidFill>
                  <a:srgbClr val="101010"/>
                </a:solidFill>
                <a:latin typeface="Montserrat Bold" panose="00000800000000000000"/>
              </a:rPr>
              <a:t>giám sát</a:t>
            </a:r>
            <a:r>
              <a:rPr lang="en-US" sz="3000">
                <a:solidFill>
                  <a:srgbClr val="101010"/>
                </a:solidFill>
                <a:latin typeface="Montserrat" panose="00000500000000000000"/>
              </a:rPr>
              <a:t> và </a:t>
            </a:r>
            <a:r>
              <a:rPr lang="en-US" sz="3000">
                <a:solidFill>
                  <a:srgbClr val="101010"/>
                </a:solidFill>
                <a:latin typeface="Montserrat Bold" panose="00000800000000000000"/>
              </a:rPr>
              <a:t>kiểm soát</a:t>
            </a:r>
            <a:r>
              <a:rPr lang="en-US" sz="3000">
                <a:solidFill>
                  <a:srgbClr val="101010"/>
                </a:solidFill>
                <a:latin typeface="Montserrat" panose="00000500000000000000"/>
              </a:rPr>
              <a:t> các lĩnh vực rủi ro phát sinh trong phần vòng đời của phần mềm được SQAP đề cập.</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8067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283761" y="48055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2283761" y="56818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2283761" y="66343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2283761" y="7653482"/>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3097682" y="4011562"/>
            <a:ext cx="4161618" cy="4114800"/>
          </a:xfrm>
          <a:custGeom>
            <a:avLst/>
            <a:gdLst/>
            <a:ahLst/>
            <a:cxnLst/>
            <a:rect l="l" t="t" r="r" b="b"/>
            <a:pathLst>
              <a:path w="4161618" h="4114800">
                <a:moveTo>
                  <a:pt x="0" y="0"/>
                </a:moveTo>
                <a:lnTo>
                  <a:pt x="4161618" y="0"/>
                </a:lnTo>
                <a:lnTo>
                  <a:pt x="4161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15. Bảng thuật ngữ</a:t>
            </a:r>
            <a:endParaRPr lang="en-US" sz="6000">
              <a:solidFill>
                <a:srgbClr val="101010"/>
              </a:solidFill>
              <a:latin typeface="Montserrat Bold" panose="00000800000000000000"/>
            </a:endParaRPr>
          </a:p>
        </p:txBody>
      </p:sp>
      <p:sp>
        <p:nvSpPr>
          <p:cNvPr id="9" name="TextBox 9"/>
          <p:cNvSpPr txBox="1"/>
          <p:nvPr/>
        </p:nvSpPr>
        <p:spPr>
          <a:xfrm>
            <a:off x="2115296" y="2630343"/>
            <a:ext cx="13718911"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Phần này sẽ chứa bảng chú giải thuật ngữ dành riêng cho SQAP.</a:t>
            </a:r>
            <a:endParaRPr lang="en-US" sz="3000">
              <a:solidFill>
                <a:srgbClr val="101010"/>
              </a:solidFill>
              <a:latin typeface="Montserrat" panose="00000500000000000000"/>
            </a:endParaRPr>
          </a:p>
        </p:txBody>
      </p:sp>
      <p:sp>
        <p:nvSpPr>
          <p:cNvPr id="10" name="TextBox 10"/>
          <p:cNvSpPr txBox="1"/>
          <p:nvPr/>
        </p:nvSpPr>
        <p:spPr>
          <a:xfrm>
            <a:off x="1418552" y="3797589"/>
            <a:ext cx="2277894"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Bold" panose="00000800000000000000"/>
              </a:rPr>
              <a:t>Ví dụ như: </a:t>
            </a:r>
            <a:endParaRPr lang="en-US" sz="3000">
              <a:solidFill>
                <a:srgbClr val="101010"/>
              </a:solidFill>
              <a:latin typeface="Montserrat Bold" panose="00000800000000000000"/>
            </a:endParaRPr>
          </a:p>
        </p:txBody>
      </p:sp>
      <p:sp>
        <p:nvSpPr>
          <p:cNvPr id="11" name="TextBox 11"/>
          <p:cNvSpPr txBox="1"/>
          <p:nvPr/>
        </p:nvSpPr>
        <p:spPr>
          <a:xfrm>
            <a:off x="3006482" y="4678312"/>
            <a:ext cx="13718911"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SRD (Mô tả yêu cầu phần mềm )</a:t>
            </a:r>
            <a:endParaRPr lang="en-US" sz="3000">
              <a:solidFill>
                <a:srgbClr val="101010"/>
              </a:solidFill>
              <a:latin typeface="Montserrat" panose="00000500000000000000"/>
            </a:endParaRPr>
          </a:p>
        </p:txBody>
      </p:sp>
      <p:sp>
        <p:nvSpPr>
          <p:cNvPr id="12" name="TextBox 12"/>
          <p:cNvSpPr txBox="1"/>
          <p:nvPr/>
        </p:nvSpPr>
        <p:spPr>
          <a:xfrm>
            <a:off x="3006482" y="5554612"/>
            <a:ext cx="13718911"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SQAP (Kế hoạch đảm bảo chất lượng phần mềm.)</a:t>
            </a:r>
            <a:endParaRPr lang="en-US" sz="3000">
              <a:solidFill>
                <a:srgbClr val="101010"/>
              </a:solidFill>
              <a:latin typeface="Montserrat" panose="00000500000000000000"/>
            </a:endParaRPr>
          </a:p>
        </p:txBody>
      </p:sp>
      <p:sp>
        <p:nvSpPr>
          <p:cNvPr id="13" name="TextBox 13"/>
          <p:cNvSpPr txBox="1"/>
          <p:nvPr/>
        </p:nvSpPr>
        <p:spPr>
          <a:xfrm>
            <a:off x="3006482" y="6507112"/>
            <a:ext cx="13718911"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SDD (Mô tả thiết kế phần mềm) </a:t>
            </a:r>
            <a:endParaRPr lang="en-US" sz="3000">
              <a:solidFill>
                <a:srgbClr val="101010"/>
              </a:solidFill>
              <a:latin typeface="Montserrat" panose="00000500000000000000"/>
            </a:endParaRPr>
          </a:p>
        </p:txBody>
      </p:sp>
      <p:sp>
        <p:nvSpPr>
          <p:cNvPr id="14" name="TextBox 14"/>
          <p:cNvSpPr txBox="1"/>
          <p:nvPr/>
        </p:nvSpPr>
        <p:spPr>
          <a:xfrm>
            <a:off x="3006482" y="7526287"/>
            <a:ext cx="13718911"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SCMP (Kế hoạch quản lý cấu hình phần mềm)</a:t>
            </a:r>
            <a:endParaRPr lang="en-US" sz="3000">
              <a:solidFill>
                <a:srgbClr val="101010"/>
              </a:solidFill>
              <a:latin typeface="Montserrat" panose="0000050000000000000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8067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897527" y="4840624"/>
            <a:ext cx="5326877" cy="2856538"/>
          </a:xfrm>
          <a:custGeom>
            <a:avLst/>
            <a:gdLst/>
            <a:ahLst/>
            <a:cxnLst/>
            <a:rect l="l" t="t" r="r" b="b"/>
            <a:pathLst>
              <a:path w="5326877" h="2856538">
                <a:moveTo>
                  <a:pt x="0" y="0"/>
                </a:moveTo>
                <a:lnTo>
                  <a:pt x="5326878" y="0"/>
                </a:lnTo>
                <a:lnTo>
                  <a:pt x="5326878" y="2856538"/>
                </a:lnTo>
                <a:lnTo>
                  <a:pt x="0" y="2856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555532" y="4211493"/>
            <a:ext cx="3619301" cy="4114800"/>
          </a:xfrm>
          <a:custGeom>
            <a:avLst/>
            <a:gdLst/>
            <a:ahLst/>
            <a:cxnLst/>
            <a:rect l="l" t="t" r="r" b="b"/>
            <a:pathLst>
              <a:path w="3619301" h="4114800">
                <a:moveTo>
                  <a:pt x="0" y="0"/>
                </a:moveTo>
                <a:lnTo>
                  <a:pt x="3619300" y="0"/>
                </a:lnTo>
                <a:lnTo>
                  <a:pt x="36193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16. Văn bản thay đổi SQAP và lịch sử</a:t>
            </a:r>
            <a:endParaRPr lang="en-US" sz="6000">
              <a:solidFill>
                <a:srgbClr val="101010"/>
              </a:solidFill>
              <a:latin typeface="Montserrat Bold" panose="00000800000000000000"/>
            </a:endParaRPr>
          </a:p>
        </p:txBody>
      </p:sp>
      <p:sp>
        <p:nvSpPr>
          <p:cNvPr id="6" name="TextBox 6"/>
          <p:cNvSpPr txBox="1"/>
          <p:nvPr/>
        </p:nvSpPr>
        <p:spPr>
          <a:xfrm>
            <a:off x="2115296" y="2630343"/>
            <a:ext cx="13718911" cy="15811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Phần này sẽ chứa các quy trình sửa đổi SQAP và duy trì lịch sử các thay đổi. Nó cũng phải chứa lịch sử của những sửa đổi đó.</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2836" y="841087"/>
            <a:ext cx="3339663"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Tóm tắt</a:t>
            </a:r>
            <a:endParaRPr lang="en-US" sz="6000">
              <a:solidFill>
                <a:srgbClr val="101010"/>
              </a:solidFill>
              <a:latin typeface="Montserrat Bold" panose="00000800000000000000"/>
            </a:endParaRPr>
          </a:p>
        </p:txBody>
      </p:sp>
      <p:sp>
        <p:nvSpPr>
          <p:cNvPr id="3" name="TextBox 3"/>
          <p:cNvSpPr txBox="1"/>
          <p:nvPr/>
        </p:nvSpPr>
        <p:spPr>
          <a:xfrm>
            <a:off x="1958686" y="2533650"/>
            <a:ext cx="15300614" cy="2114550"/>
          </a:xfrm>
          <a:prstGeom prst="rect">
            <a:avLst/>
          </a:prstGeom>
        </p:spPr>
        <p:txBody>
          <a:bodyPr lIns="0" tIns="0" rIns="0" bIns="0" rtlCol="0" anchor="t">
            <a:spAutoFit/>
          </a:bodyPr>
          <a:lstStyle/>
          <a:p>
            <a:pPr algn="just">
              <a:lnSpc>
                <a:spcPts val="4200"/>
              </a:lnSpc>
              <a:spcBef>
                <a:spcPct val="0"/>
              </a:spcBef>
            </a:pPr>
            <a:r>
              <a:rPr lang="en-US" sz="3000">
                <a:solidFill>
                  <a:srgbClr val="101010"/>
                </a:solidFill>
                <a:latin typeface="Montserrat" panose="00000500000000000000"/>
              </a:rPr>
              <a:t>Chất lượng trong quy trình phần mềm là quá trình thiết kế, triển khai và kiểm tra, lập kế hoạch đảm bảo, các hoạt động khác. Mỗi phần trong đó sẽ có những quy trình và công việc khác nhau để đảm bảo rằng sản phẩm phần mềm đáp ứng các tiêu chuẩn và mong đợi của người dùng.</a:t>
            </a:r>
            <a:endParaRPr lang="en-US" sz="3000">
              <a:solidFill>
                <a:srgbClr val="101010"/>
              </a:solidFill>
              <a:latin typeface="Montserrat" panose="00000500000000000000"/>
            </a:endParaRPr>
          </a:p>
        </p:txBody>
      </p:sp>
      <p:sp>
        <p:nvSpPr>
          <p:cNvPr id="4" name="Freeform 4"/>
          <p:cNvSpPr/>
          <p:nvPr/>
        </p:nvSpPr>
        <p:spPr>
          <a:xfrm>
            <a:off x="1205539" y="25908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TextBox 5"/>
          <p:cNvSpPr txBox="1"/>
          <p:nvPr/>
        </p:nvSpPr>
        <p:spPr>
          <a:xfrm>
            <a:off x="1870267" y="5372100"/>
            <a:ext cx="15300614" cy="1047750"/>
          </a:xfrm>
          <a:prstGeom prst="rect">
            <a:avLst/>
          </a:prstGeom>
        </p:spPr>
        <p:txBody>
          <a:bodyPr lIns="0" tIns="0" rIns="0" bIns="0" rtlCol="0" anchor="t">
            <a:spAutoFit/>
          </a:bodyPr>
          <a:lstStyle/>
          <a:p>
            <a:pPr algn="just">
              <a:lnSpc>
                <a:spcPts val="4200"/>
              </a:lnSpc>
              <a:spcBef>
                <a:spcPct val="0"/>
              </a:spcBef>
            </a:pPr>
            <a:r>
              <a:rPr lang="en-US" sz="3000">
                <a:solidFill>
                  <a:srgbClr val="101010"/>
                </a:solidFill>
                <a:latin typeface="Montserrat" panose="00000500000000000000"/>
              </a:rPr>
              <a:t>Là một quy trình toàn diện và liên tục để đảm bảo rằng sản phẩm cuối cùng đáp ứng yêu cầu và đạt được tiêu chuẩn chất lượng.</a:t>
            </a:r>
            <a:endParaRPr lang="en-US" sz="3000">
              <a:solidFill>
                <a:srgbClr val="101010"/>
              </a:solidFill>
              <a:latin typeface="Montserrat" panose="00000500000000000000"/>
            </a:endParaRPr>
          </a:p>
        </p:txBody>
      </p:sp>
      <p:sp>
        <p:nvSpPr>
          <p:cNvPr id="6" name="Freeform 6"/>
          <p:cNvSpPr/>
          <p:nvPr/>
        </p:nvSpPr>
        <p:spPr>
          <a:xfrm>
            <a:off x="1117119" y="542925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5822" y="1209149"/>
            <a:ext cx="1713478" cy="823767"/>
          </a:xfrm>
          <a:prstGeom prst="rect">
            <a:avLst/>
          </a:prstGeom>
        </p:spPr>
        <p:txBody>
          <a:bodyPr lIns="0" tIns="0" rIns="0" bIns="0" rtlCol="0" anchor="t">
            <a:spAutoFit/>
          </a:bodyPr>
          <a:lstStyle/>
          <a:p>
            <a:pPr marL="0" lvl="0" indent="0" algn="l">
              <a:lnSpc>
                <a:spcPts val="3335"/>
              </a:lnSpc>
              <a:spcBef>
                <a:spcPct val="0"/>
              </a:spcBef>
            </a:pPr>
            <a:r>
              <a:rPr lang="en-US" sz="2380" u="none" strike="noStrike">
                <a:solidFill>
                  <a:srgbClr val="000000"/>
                </a:solidFill>
                <a:latin typeface="Montserrat" panose="00000500000000000000"/>
              </a:rPr>
              <a:t>Warner &amp; Spencer</a:t>
            </a:r>
            <a:endParaRPr lang="en-US" sz="2380" u="none" strike="noStrike">
              <a:solidFill>
                <a:srgbClr val="000000"/>
              </a:solidFill>
              <a:latin typeface="Montserrat" panose="00000500000000000000"/>
            </a:endParaRPr>
          </a:p>
        </p:txBody>
      </p:sp>
      <p:sp>
        <p:nvSpPr>
          <p:cNvPr id="3" name="Freeform 3"/>
          <p:cNvSpPr/>
          <p:nvPr/>
        </p:nvSpPr>
        <p:spPr>
          <a:xfrm>
            <a:off x="14758949" y="1296740"/>
            <a:ext cx="592956" cy="736176"/>
          </a:xfrm>
          <a:custGeom>
            <a:avLst/>
            <a:gdLst/>
            <a:ahLst/>
            <a:cxnLst/>
            <a:rect l="l" t="t" r="r" b="b"/>
            <a:pathLst>
              <a:path w="592956" h="736176">
                <a:moveTo>
                  <a:pt x="0" y="0"/>
                </a:moveTo>
                <a:lnTo>
                  <a:pt x="592956" y="0"/>
                </a:lnTo>
                <a:lnTo>
                  <a:pt x="592956" y="736176"/>
                </a:lnTo>
                <a:lnTo>
                  <a:pt x="0" y="736176"/>
                </a:lnTo>
                <a:lnTo>
                  <a:pt x="0" y="0"/>
                </a:lnTo>
                <a:close/>
              </a:path>
            </a:pathLst>
          </a:custGeom>
          <a:blipFill>
            <a:blip r:embed="rId1"/>
            <a:stretch>
              <a:fillRect/>
            </a:stretch>
          </a:blipFill>
        </p:spPr>
      </p:sp>
      <p:sp>
        <p:nvSpPr>
          <p:cNvPr id="4" name="Freeform 4"/>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5" name="Freeform 5"/>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6" name="TextBox 6"/>
          <p:cNvSpPr txBox="1"/>
          <p:nvPr/>
        </p:nvSpPr>
        <p:spPr>
          <a:xfrm>
            <a:off x="5179271" y="3441914"/>
            <a:ext cx="7551232" cy="1577994"/>
          </a:xfrm>
          <a:prstGeom prst="rect">
            <a:avLst/>
          </a:prstGeom>
        </p:spPr>
        <p:txBody>
          <a:bodyPr lIns="0" tIns="0" rIns="0" bIns="0" rtlCol="0" anchor="t">
            <a:spAutoFit/>
          </a:bodyPr>
          <a:lstStyle/>
          <a:p>
            <a:pPr>
              <a:lnSpc>
                <a:spcPts val="12510"/>
              </a:lnSpc>
            </a:pPr>
            <a:r>
              <a:rPr lang="en-US" sz="10425">
                <a:solidFill>
                  <a:srgbClr val="000000"/>
                </a:solidFill>
                <a:latin typeface="Montserrat Bold" panose="00000800000000000000"/>
              </a:rPr>
              <a:t>Thank you</a:t>
            </a:r>
            <a:endParaRPr lang="en-US" sz="10425">
              <a:solidFill>
                <a:srgbClr val="000000"/>
              </a:solidFill>
              <a:latin typeface="Montserrat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5.3.1 Kế hoạch đảm bảo chất lượng phần mềm</a:t>
            </a:r>
            <a:endParaRPr lang="en-US" sz="6000">
              <a:solidFill>
                <a:srgbClr val="101010"/>
              </a:solidFill>
              <a:latin typeface="Montserrat Bold" panose="00000800000000000000"/>
            </a:endParaRPr>
          </a:p>
          <a:p>
            <a:pPr>
              <a:lnSpc>
                <a:spcPts val="7200"/>
              </a:lnSpc>
            </a:pPr>
          </a:p>
          <a:p>
            <a:pPr marL="0" lvl="0" indent="0" algn="l">
              <a:lnSpc>
                <a:spcPts val="7200"/>
              </a:lnSpc>
              <a:spcBef>
                <a:spcPct val="0"/>
              </a:spcBef>
            </a:pPr>
          </a:p>
        </p:txBody>
      </p:sp>
      <p:sp>
        <p:nvSpPr>
          <p:cNvPr id="7" name="TextBox 7"/>
          <p:cNvSpPr txBox="1"/>
          <p:nvPr/>
        </p:nvSpPr>
        <p:spPr>
          <a:xfrm>
            <a:off x="1341990" y="2772133"/>
            <a:ext cx="16073733" cy="7076583"/>
          </a:xfrm>
          <a:prstGeom prst="rect">
            <a:avLst/>
          </a:prstGeom>
        </p:spPr>
        <p:txBody>
          <a:bodyPr lIns="0" tIns="0" rIns="0" bIns="0" rtlCol="0" anchor="t">
            <a:spAutoFit/>
          </a:bodyPr>
          <a:lstStyle/>
          <a:p>
            <a:pPr>
              <a:lnSpc>
                <a:spcPts val="8170"/>
              </a:lnSpc>
            </a:pPr>
            <a:r>
              <a:rPr lang="en-US" sz="3680">
                <a:solidFill>
                  <a:srgbClr val="000000"/>
                </a:solidFill>
                <a:latin typeface="Montserrat Bold" panose="00000800000000000000"/>
              </a:rPr>
              <a:t>  </a:t>
            </a:r>
            <a:r>
              <a:rPr lang="en-US" sz="3680">
                <a:solidFill>
                  <a:srgbClr val="000000"/>
                </a:solidFill>
                <a:latin typeface="Montserrat Italics" panose="00000500000000000000"/>
              </a:rPr>
              <a:t>   Các yêu cầu ước tính cho 1 QA person</a:t>
            </a:r>
            <a:endParaRPr lang="en-US" sz="3680">
              <a:solidFill>
                <a:srgbClr val="000000"/>
              </a:solidFill>
              <a:latin typeface="Montserrat Italics" panose="000005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1 người kiểm định chất lượng (QA) cho mỗi 3-7 nhà phát triển</a:t>
            </a:r>
            <a:endParaRPr lang="en-US" sz="3680">
              <a:solidFill>
                <a:srgbClr val="000000"/>
              </a:solidFill>
              <a:latin typeface="Montserrat" panose="000005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Loại bỏ kiểm thử do các nhà phát triển thực hiện được tính là thời gian của họ </a:t>
            </a:r>
            <a:endParaRPr lang="en-US" sz="3680">
              <a:solidFill>
                <a:srgbClr val="000000"/>
              </a:solidFill>
              <a:latin typeface="Montserrat" panose="000005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Bao gồm kiểm thử sau khi phát triển</a:t>
            </a:r>
            <a:endParaRPr lang="en-US" sz="3680">
              <a:solidFill>
                <a:srgbClr val="000000"/>
              </a:solidFill>
              <a:latin typeface="Montserrat" panose="000005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Lý tưởng là được thực hiện bởi nhân viên QA bên ngoài.</a:t>
            </a:r>
            <a:endParaRPr lang="en-US" sz="3680">
              <a:solidFill>
                <a:srgbClr val="000000"/>
              </a:solidFill>
              <a:latin typeface="Montserrat" panose="00000500000000000000"/>
            </a:endParaRPr>
          </a:p>
          <a:p>
            <a:pPr>
              <a:lnSpc>
                <a:spcPts val="8170"/>
              </a:lnSpc>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5.3.1 Kế hoạch đảm bảo chất lượng phần mềm</a:t>
            </a:r>
            <a:endParaRPr lang="en-US" sz="6000">
              <a:solidFill>
                <a:srgbClr val="101010"/>
              </a:solidFill>
              <a:latin typeface="Montserrat Bold" panose="00000800000000000000"/>
            </a:endParaRPr>
          </a:p>
          <a:p>
            <a:pPr>
              <a:lnSpc>
                <a:spcPts val="7200"/>
              </a:lnSpc>
            </a:pPr>
          </a:p>
          <a:p>
            <a:pPr marL="0" lvl="0" indent="0" algn="l">
              <a:lnSpc>
                <a:spcPts val="7200"/>
              </a:lnSpc>
              <a:spcBef>
                <a:spcPct val="0"/>
              </a:spcBef>
            </a:pPr>
          </a:p>
        </p:txBody>
      </p:sp>
      <p:sp>
        <p:nvSpPr>
          <p:cNvPr id="7" name="TextBox 7"/>
          <p:cNvSpPr txBox="1"/>
          <p:nvPr/>
        </p:nvSpPr>
        <p:spPr>
          <a:xfrm>
            <a:off x="1498413" y="2949496"/>
            <a:ext cx="16073733" cy="7076583"/>
          </a:xfrm>
          <a:prstGeom prst="rect">
            <a:avLst/>
          </a:prstGeom>
        </p:spPr>
        <p:txBody>
          <a:bodyPr lIns="0" tIns="0" rIns="0" bIns="0" rtlCol="0" anchor="t">
            <a:spAutoFit/>
          </a:bodyPr>
          <a:lstStyle/>
          <a:p>
            <a:pPr>
              <a:lnSpc>
                <a:spcPts val="8170"/>
              </a:lnSpc>
            </a:pPr>
            <a:r>
              <a:rPr lang="en-US" sz="3680">
                <a:solidFill>
                  <a:srgbClr val="000000"/>
                </a:solidFill>
                <a:latin typeface="Montserrat Bold" panose="00000800000000000000"/>
              </a:rPr>
              <a:t>     2. Quality Documentation nào được tạo ra?</a:t>
            </a:r>
            <a:endParaRPr lang="en-US" sz="3680">
              <a:solidFill>
                <a:srgbClr val="000000"/>
              </a:solidFill>
              <a:latin typeface="Montserrat Bold" panose="000008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Software Requirements Specification (SRS)</a:t>
            </a:r>
            <a:endParaRPr lang="en-US" sz="3680">
              <a:solidFill>
                <a:srgbClr val="000000"/>
              </a:solidFill>
              <a:latin typeface="Montserrat" panose="000005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Software Design Document (SDD)</a:t>
            </a:r>
            <a:endParaRPr lang="en-US" sz="3680">
              <a:solidFill>
                <a:srgbClr val="000000"/>
              </a:solidFill>
              <a:latin typeface="Montserrat" panose="000005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Software Verification and Validation Plan (SVVP)</a:t>
            </a:r>
            <a:endParaRPr lang="en-US" sz="3680">
              <a:solidFill>
                <a:srgbClr val="000000"/>
              </a:solidFill>
              <a:latin typeface="Montserrat" panose="000005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User Documentation, and the Software Configuration Management Plan (SCMP)</a:t>
            </a:r>
            <a:endParaRPr lang="en-US" sz="3680">
              <a:solidFill>
                <a:srgbClr val="000000"/>
              </a:solidFill>
              <a:latin typeface="Montserrat" panose="00000500000000000000"/>
            </a:endParaRPr>
          </a:p>
          <a:p>
            <a:pPr>
              <a:lnSpc>
                <a:spcPts val="8170"/>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5.3.1 Kế hoạch đảm bảo chất lượng phần mềm</a:t>
            </a:r>
            <a:endParaRPr lang="en-US" sz="6000">
              <a:solidFill>
                <a:srgbClr val="101010"/>
              </a:solidFill>
              <a:latin typeface="Montserrat Bold" panose="00000800000000000000"/>
            </a:endParaRPr>
          </a:p>
          <a:p>
            <a:pPr>
              <a:lnSpc>
                <a:spcPts val="7200"/>
              </a:lnSpc>
            </a:pPr>
          </a:p>
          <a:p>
            <a:pPr marL="0" lvl="0" indent="0" algn="l">
              <a:lnSpc>
                <a:spcPts val="7200"/>
              </a:lnSpc>
              <a:spcBef>
                <a:spcPct val="0"/>
              </a:spcBef>
            </a:pPr>
          </a:p>
        </p:txBody>
      </p:sp>
      <p:sp>
        <p:nvSpPr>
          <p:cNvPr id="7" name="TextBox 7"/>
          <p:cNvSpPr txBox="1"/>
          <p:nvPr/>
        </p:nvSpPr>
        <p:spPr>
          <a:xfrm>
            <a:off x="1498413" y="2949496"/>
            <a:ext cx="16073733" cy="2961783"/>
          </a:xfrm>
          <a:prstGeom prst="rect">
            <a:avLst/>
          </a:prstGeom>
        </p:spPr>
        <p:txBody>
          <a:bodyPr lIns="0" tIns="0" rIns="0" bIns="0" rtlCol="0" anchor="t">
            <a:spAutoFit/>
          </a:bodyPr>
          <a:lstStyle/>
          <a:p>
            <a:pPr>
              <a:lnSpc>
                <a:spcPts val="8170"/>
              </a:lnSpc>
            </a:pPr>
            <a:r>
              <a:rPr lang="en-US" sz="3680">
                <a:solidFill>
                  <a:srgbClr val="000000"/>
                </a:solidFill>
                <a:latin typeface="Montserrat Bold" panose="00000800000000000000"/>
              </a:rPr>
              <a:t>      3. Tiêu chuẩn nào sẽ được sử dụng để đảm bảo chất lượng?</a:t>
            </a:r>
            <a:endParaRPr lang="en-US" sz="3680">
              <a:solidFill>
                <a:srgbClr val="000000"/>
              </a:solidFill>
              <a:latin typeface="Montserrat Bold" panose="000008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Document standards, coding standards, etc</a:t>
            </a:r>
            <a:endParaRPr lang="en-US" sz="3680">
              <a:solidFill>
                <a:srgbClr val="000000"/>
              </a:solidFill>
              <a:latin typeface="Montserrat" panose="00000500000000000000"/>
            </a:endParaRPr>
          </a:p>
          <a:p>
            <a:pPr>
              <a:lnSpc>
                <a:spcPts val="8170"/>
              </a:lnSpc>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5.3.1 Kế hoạch đảm bảo chất lượng phần mềm</a:t>
            </a:r>
            <a:endParaRPr lang="en-US" sz="6000">
              <a:solidFill>
                <a:srgbClr val="101010"/>
              </a:solidFill>
              <a:latin typeface="Montserrat Bold" panose="00000800000000000000"/>
            </a:endParaRPr>
          </a:p>
          <a:p>
            <a:pPr>
              <a:lnSpc>
                <a:spcPts val="7200"/>
              </a:lnSpc>
            </a:pPr>
          </a:p>
          <a:p>
            <a:pPr marL="0" lvl="0" indent="0" algn="l">
              <a:lnSpc>
                <a:spcPts val="7200"/>
              </a:lnSpc>
              <a:spcBef>
                <a:spcPct val="0"/>
              </a:spcBef>
            </a:pPr>
          </a:p>
        </p:txBody>
      </p:sp>
      <p:sp>
        <p:nvSpPr>
          <p:cNvPr id="7" name="TextBox 7"/>
          <p:cNvSpPr txBox="1"/>
          <p:nvPr/>
        </p:nvSpPr>
        <p:spPr>
          <a:xfrm>
            <a:off x="1498413" y="2949496"/>
            <a:ext cx="16073733" cy="2961783"/>
          </a:xfrm>
          <a:prstGeom prst="rect">
            <a:avLst/>
          </a:prstGeom>
        </p:spPr>
        <p:txBody>
          <a:bodyPr lIns="0" tIns="0" rIns="0" bIns="0" rtlCol="0" anchor="t">
            <a:spAutoFit/>
          </a:bodyPr>
          <a:lstStyle/>
          <a:p>
            <a:pPr>
              <a:lnSpc>
                <a:spcPts val="8170"/>
              </a:lnSpc>
            </a:pPr>
            <a:r>
              <a:rPr lang="en-US" sz="3680">
                <a:solidFill>
                  <a:srgbClr val="000000"/>
                </a:solidFill>
                <a:latin typeface="Montserrat Bold" panose="00000800000000000000"/>
              </a:rPr>
              <a:t>      4. Số liệu nào sẽ được sử dụng để giám sát chất lượng?</a:t>
            </a:r>
            <a:endParaRPr lang="en-US" sz="3680">
              <a:solidFill>
                <a:srgbClr val="000000"/>
              </a:solidFill>
              <a:latin typeface="Montserrat Bold" panose="000008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Product and process metrics</a:t>
            </a:r>
            <a:endParaRPr lang="en-US" sz="3680">
              <a:solidFill>
                <a:srgbClr val="000000"/>
              </a:solidFill>
              <a:latin typeface="Montserrat" panose="00000500000000000000"/>
            </a:endParaRPr>
          </a:p>
          <a:p>
            <a:pPr>
              <a:lnSpc>
                <a:spcPts val="8170"/>
              </a:lnSpc>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5.3.1 Kế hoạch đảm bảo chất lượng phần mềm</a:t>
            </a:r>
            <a:endParaRPr lang="en-US" sz="6000">
              <a:solidFill>
                <a:srgbClr val="101010"/>
              </a:solidFill>
              <a:latin typeface="Montserrat Bold" panose="00000800000000000000"/>
            </a:endParaRPr>
          </a:p>
          <a:p>
            <a:pPr>
              <a:lnSpc>
                <a:spcPts val="7200"/>
              </a:lnSpc>
            </a:pPr>
          </a:p>
          <a:p>
            <a:pPr marL="0" lvl="0" indent="0" algn="l">
              <a:lnSpc>
                <a:spcPts val="7200"/>
              </a:lnSpc>
              <a:spcBef>
                <a:spcPct val="0"/>
              </a:spcBef>
            </a:pPr>
          </a:p>
        </p:txBody>
      </p:sp>
      <p:sp>
        <p:nvSpPr>
          <p:cNvPr id="7" name="TextBox 7"/>
          <p:cNvSpPr txBox="1"/>
          <p:nvPr/>
        </p:nvSpPr>
        <p:spPr>
          <a:xfrm>
            <a:off x="1341990" y="2972046"/>
            <a:ext cx="16073733" cy="3990483"/>
          </a:xfrm>
          <a:prstGeom prst="rect">
            <a:avLst/>
          </a:prstGeom>
        </p:spPr>
        <p:txBody>
          <a:bodyPr lIns="0" tIns="0" rIns="0" bIns="0" rtlCol="0" anchor="t">
            <a:spAutoFit/>
          </a:bodyPr>
          <a:lstStyle/>
          <a:p>
            <a:pPr>
              <a:lnSpc>
                <a:spcPts val="8170"/>
              </a:lnSpc>
            </a:pPr>
            <a:r>
              <a:rPr lang="en-US" sz="3680">
                <a:solidFill>
                  <a:srgbClr val="000000"/>
                </a:solidFill>
                <a:latin typeface="Montserrat Bold" panose="00000800000000000000"/>
              </a:rPr>
              <a:t>      5. Những thủ tục nào sẽ được sử dụng để quản lý quy trình chất lượng?</a:t>
            </a:r>
            <a:endParaRPr lang="en-US" sz="3680">
              <a:solidFill>
                <a:srgbClr val="000000"/>
              </a:solidFill>
              <a:latin typeface="Montserrat Bold" panose="000008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Meeting, audit and review, etc</a:t>
            </a:r>
            <a:endParaRPr lang="en-US" sz="3680">
              <a:solidFill>
                <a:srgbClr val="000000"/>
              </a:solidFill>
              <a:latin typeface="Montserrat" panose="00000500000000000000"/>
            </a:endParaRPr>
          </a:p>
          <a:p>
            <a:pPr>
              <a:lnSpc>
                <a:spcPts val="8170"/>
              </a:lnSpc>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5.3.1 Kế hoạch đảm bảo chất lượng phần mềm</a:t>
            </a:r>
            <a:endParaRPr lang="en-US" sz="6000">
              <a:solidFill>
                <a:srgbClr val="101010"/>
              </a:solidFill>
              <a:latin typeface="Montserrat Bold" panose="00000800000000000000"/>
            </a:endParaRPr>
          </a:p>
          <a:p>
            <a:pPr>
              <a:lnSpc>
                <a:spcPts val="7200"/>
              </a:lnSpc>
            </a:pPr>
          </a:p>
          <a:p>
            <a:pPr marL="0" lvl="0" indent="0" algn="l">
              <a:lnSpc>
                <a:spcPts val="7200"/>
              </a:lnSpc>
              <a:spcBef>
                <a:spcPct val="0"/>
              </a:spcBef>
            </a:pPr>
          </a:p>
        </p:txBody>
      </p:sp>
      <p:sp>
        <p:nvSpPr>
          <p:cNvPr id="7" name="TextBox 7"/>
          <p:cNvSpPr txBox="1"/>
          <p:nvPr/>
        </p:nvSpPr>
        <p:spPr>
          <a:xfrm>
            <a:off x="1341990" y="2972046"/>
            <a:ext cx="16073733" cy="3990483"/>
          </a:xfrm>
          <a:prstGeom prst="rect">
            <a:avLst/>
          </a:prstGeom>
        </p:spPr>
        <p:txBody>
          <a:bodyPr lIns="0" tIns="0" rIns="0" bIns="0" rtlCol="0" anchor="t">
            <a:spAutoFit/>
          </a:bodyPr>
          <a:lstStyle/>
          <a:p>
            <a:pPr>
              <a:lnSpc>
                <a:spcPts val="8170"/>
              </a:lnSpc>
            </a:pPr>
            <a:r>
              <a:rPr lang="en-US" sz="3680">
                <a:solidFill>
                  <a:srgbClr val="000000"/>
                </a:solidFill>
                <a:latin typeface="Montserrat Bold" panose="00000800000000000000"/>
              </a:rPr>
              <a:t>      6. Loại thử nghiệm nào sẽ được thực hiện?</a:t>
            </a:r>
            <a:endParaRPr lang="en-US" sz="3680">
              <a:solidFill>
                <a:srgbClr val="000000"/>
              </a:solidFill>
              <a:latin typeface="Montserrat Bold" panose="000008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Software Verification and Validation Plan </a:t>
            </a:r>
            <a:endParaRPr lang="en-US" sz="3680">
              <a:solidFill>
                <a:srgbClr val="000000"/>
              </a:solidFill>
              <a:latin typeface="Montserrat" panose="000005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Software Test Documents</a:t>
            </a:r>
            <a:endParaRPr lang="en-US" sz="3680">
              <a:solidFill>
                <a:srgbClr val="000000"/>
              </a:solidFill>
              <a:latin typeface="Montserrat" panose="00000500000000000000"/>
            </a:endParaRPr>
          </a:p>
          <a:p>
            <a:pPr>
              <a:lnSpc>
                <a:spcPts val="8170"/>
              </a:lnSpc>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5.3.1 Kế hoạch đảm bảo chất lượng phần mềm</a:t>
            </a:r>
            <a:endParaRPr lang="en-US" sz="6000">
              <a:solidFill>
                <a:srgbClr val="101010"/>
              </a:solidFill>
              <a:latin typeface="Montserrat Bold" panose="00000800000000000000"/>
            </a:endParaRPr>
          </a:p>
          <a:p>
            <a:pPr>
              <a:lnSpc>
                <a:spcPts val="7200"/>
              </a:lnSpc>
            </a:pPr>
          </a:p>
          <a:p>
            <a:pPr marL="0" lvl="0" indent="0" algn="l">
              <a:lnSpc>
                <a:spcPts val="7200"/>
              </a:lnSpc>
              <a:spcBef>
                <a:spcPct val="0"/>
              </a:spcBef>
            </a:pPr>
          </a:p>
        </p:txBody>
      </p:sp>
      <p:sp>
        <p:nvSpPr>
          <p:cNvPr id="7" name="TextBox 7"/>
          <p:cNvSpPr txBox="1"/>
          <p:nvPr/>
        </p:nvSpPr>
        <p:spPr>
          <a:xfrm>
            <a:off x="1341990" y="2972046"/>
            <a:ext cx="16073733" cy="2961783"/>
          </a:xfrm>
          <a:prstGeom prst="rect">
            <a:avLst/>
          </a:prstGeom>
        </p:spPr>
        <p:txBody>
          <a:bodyPr lIns="0" tIns="0" rIns="0" bIns="0" rtlCol="0" anchor="t">
            <a:spAutoFit/>
          </a:bodyPr>
          <a:lstStyle/>
          <a:p>
            <a:pPr>
              <a:lnSpc>
                <a:spcPts val="8170"/>
              </a:lnSpc>
            </a:pPr>
            <a:r>
              <a:rPr lang="en-US" sz="3680">
                <a:solidFill>
                  <a:srgbClr val="000000"/>
                </a:solidFill>
                <a:latin typeface="Montserrat Bold" panose="00000800000000000000"/>
              </a:rPr>
              <a:t>      7. Kỹ thuật đảm bảo chất lượng nào sẽ được sử dụng?</a:t>
            </a:r>
            <a:endParaRPr lang="en-US" sz="3680">
              <a:solidFill>
                <a:srgbClr val="000000"/>
              </a:solidFill>
              <a:latin typeface="Montserrat Bold" panose="00000800000000000000"/>
            </a:endParaRPr>
          </a:p>
          <a:p>
            <a:pPr marL="1589405" lvl="2" indent="-529590">
              <a:lnSpc>
                <a:spcPts val="8170"/>
              </a:lnSpc>
              <a:buFont typeface="Arial" panose="020B0604020202020204"/>
              <a:buChar char="⚬"/>
            </a:pPr>
            <a:r>
              <a:rPr lang="en-US" sz="3680">
                <a:solidFill>
                  <a:srgbClr val="000000"/>
                </a:solidFill>
                <a:latin typeface="Montserrat" panose="00000500000000000000"/>
              </a:rPr>
              <a:t>Inspections, proofs of correctness, tests, ...</a:t>
            </a:r>
            <a:endParaRPr lang="en-US" sz="3680">
              <a:solidFill>
                <a:srgbClr val="000000"/>
              </a:solidFill>
              <a:latin typeface="Montserrat" panose="00000500000000000000"/>
            </a:endParaRPr>
          </a:p>
          <a:p>
            <a:pPr>
              <a:lnSpc>
                <a:spcPts val="8170"/>
              </a:lnSpc>
            </a:pPr>
          </a:p>
        </p:txBody>
      </p:sp>
      <p:sp>
        <p:nvSpPr>
          <p:cNvPr id="8" name="TextBox 8"/>
          <p:cNvSpPr txBox="1"/>
          <p:nvPr/>
        </p:nvSpPr>
        <p:spPr>
          <a:xfrm>
            <a:off x="1498413" y="5176412"/>
            <a:ext cx="16073733" cy="1933083"/>
          </a:xfrm>
          <a:prstGeom prst="rect">
            <a:avLst/>
          </a:prstGeom>
        </p:spPr>
        <p:txBody>
          <a:bodyPr lIns="0" tIns="0" rIns="0" bIns="0" rtlCol="0" anchor="t">
            <a:spAutoFit/>
          </a:bodyPr>
          <a:lstStyle/>
          <a:p>
            <a:pPr>
              <a:lnSpc>
                <a:spcPts val="8170"/>
              </a:lnSpc>
            </a:pPr>
            <a:r>
              <a:rPr lang="en-US" sz="3680">
                <a:solidFill>
                  <a:srgbClr val="000000"/>
                </a:solidFill>
                <a:latin typeface="Montserrat Bold" panose="00000800000000000000"/>
              </a:rPr>
              <a:t>     8.  Lỗi sẽ được xử lý như thế nào?</a:t>
            </a:r>
            <a:endParaRPr lang="en-US" sz="3680">
              <a:solidFill>
                <a:srgbClr val="000000"/>
              </a:solidFill>
              <a:latin typeface="Montserrat Bold" panose="00000800000000000000"/>
            </a:endParaRPr>
          </a:p>
          <a:p>
            <a:pPr>
              <a:lnSpc>
                <a:spcPts val="8170"/>
              </a:lnSpc>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5.3.2 IEEE Quality Documents</a:t>
            </a:r>
            <a:endParaRPr lang="en-US" sz="6000">
              <a:solidFill>
                <a:srgbClr val="101010"/>
              </a:solidFill>
              <a:latin typeface="Montserrat Bold" panose="00000800000000000000"/>
            </a:endParaRPr>
          </a:p>
          <a:p>
            <a:pPr>
              <a:lnSpc>
                <a:spcPts val="7200"/>
              </a:lnSpc>
            </a:pPr>
          </a:p>
          <a:p>
            <a:pPr>
              <a:lnSpc>
                <a:spcPts val="7200"/>
              </a:lnSpc>
            </a:pPr>
          </a:p>
          <a:p>
            <a:pPr marL="0" lvl="0" indent="0" algn="l">
              <a:lnSpc>
                <a:spcPts val="7200"/>
              </a:lnSpc>
              <a:spcBef>
                <a:spcPct val="0"/>
              </a:spcBef>
            </a:pPr>
          </a:p>
        </p:txBody>
      </p:sp>
      <p:sp>
        <p:nvSpPr>
          <p:cNvPr id="7" name="TextBox 7"/>
          <p:cNvSpPr txBox="1"/>
          <p:nvPr/>
        </p:nvSpPr>
        <p:spPr>
          <a:xfrm>
            <a:off x="1341990" y="2972046"/>
            <a:ext cx="16073733" cy="3990483"/>
          </a:xfrm>
          <a:prstGeom prst="rect">
            <a:avLst/>
          </a:prstGeom>
        </p:spPr>
        <p:txBody>
          <a:bodyPr lIns="0" tIns="0" rIns="0" bIns="0" rtlCol="0" anchor="t">
            <a:spAutoFit/>
          </a:bodyPr>
          <a:lstStyle/>
          <a:p>
            <a:pPr>
              <a:lnSpc>
                <a:spcPts val="8170"/>
              </a:lnSpc>
            </a:pPr>
            <a:r>
              <a:rPr lang="en-US" sz="3680">
                <a:solidFill>
                  <a:srgbClr val="000000"/>
                </a:solidFill>
                <a:latin typeface="Montserrat" panose="00000500000000000000"/>
              </a:rPr>
              <a:t>• IEEE 730-2002: Standard for Software Quality Assurance Plans</a:t>
            </a:r>
            <a:endParaRPr lang="en-US" sz="3680">
              <a:solidFill>
                <a:srgbClr val="000000"/>
              </a:solidFill>
              <a:latin typeface="Montserrat" panose="00000500000000000000"/>
            </a:endParaRPr>
          </a:p>
          <a:p>
            <a:pPr>
              <a:lnSpc>
                <a:spcPts val="8170"/>
              </a:lnSpc>
            </a:pPr>
            <a:r>
              <a:rPr lang="en-US" sz="3680">
                <a:solidFill>
                  <a:srgbClr val="000000"/>
                </a:solidFill>
                <a:latin typeface="Montserrat" panose="00000500000000000000"/>
              </a:rPr>
              <a:t>• IEEE 1012-2004: Standard for Software Verification and Validation</a:t>
            </a:r>
            <a:endParaRPr lang="en-US" sz="3680">
              <a:solidFill>
                <a:srgbClr val="000000"/>
              </a:solidFill>
              <a:latin typeface="Montserrat" panose="00000500000000000000"/>
            </a:endParaRPr>
          </a:p>
          <a:p>
            <a:pPr>
              <a:lnSpc>
                <a:spcPts val="8170"/>
              </a:lnSpc>
            </a:pPr>
            <a:r>
              <a:rPr lang="en-US" sz="3680">
                <a:solidFill>
                  <a:srgbClr val="000000"/>
                </a:solidFill>
                <a:latin typeface="Montserrat" panose="00000500000000000000"/>
              </a:rPr>
              <a:t>• IEEE 829-1998: Standard for Software Test Documentation</a:t>
            </a:r>
            <a:endParaRPr lang="en-US" sz="3680">
              <a:solidFill>
                <a:srgbClr val="000000"/>
              </a:solidFill>
              <a:latin typeface="Montserrat" panose="00000500000000000000"/>
            </a:endParaRPr>
          </a:p>
          <a:p>
            <a:pPr>
              <a:lnSpc>
                <a:spcPts val="8170"/>
              </a:lnSpc>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3341070" y="1892147"/>
            <a:ext cx="11172523" cy="8294752"/>
          </a:xfrm>
          <a:custGeom>
            <a:avLst/>
            <a:gdLst/>
            <a:ahLst/>
            <a:cxnLst/>
            <a:rect l="l" t="t" r="r" b="b"/>
            <a:pathLst>
              <a:path w="11172523" h="8294752">
                <a:moveTo>
                  <a:pt x="0" y="0"/>
                </a:moveTo>
                <a:lnTo>
                  <a:pt x="11172523" y="0"/>
                </a:lnTo>
                <a:lnTo>
                  <a:pt x="11172523" y="8294751"/>
                </a:lnTo>
                <a:lnTo>
                  <a:pt x="0" y="8294751"/>
                </a:lnTo>
                <a:lnTo>
                  <a:pt x="0" y="0"/>
                </a:lnTo>
                <a:close/>
              </a:path>
            </a:pathLst>
          </a:custGeom>
          <a:blipFill>
            <a:blip r:embed="rId2"/>
            <a:stretch>
              <a:fillRect/>
            </a:stretch>
          </a:blipFill>
        </p:spPr>
      </p:sp>
      <p:sp>
        <p:nvSpPr>
          <p:cNvPr id="7" name="TextBox 7"/>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5.3.2 IEEE Quality Documents</a:t>
            </a:r>
            <a:endParaRPr lang="en-US" sz="6000">
              <a:solidFill>
                <a:srgbClr val="101010"/>
              </a:solidFill>
              <a:latin typeface="Montserrat Bold" panose="00000800000000000000"/>
            </a:endParaRPr>
          </a:p>
          <a:p>
            <a:pPr>
              <a:lnSpc>
                <a:spcPts val="7200"/>
              </a:lnSpc>
            </a:pPr>
          </a:p>
          <a:p>
            <a:pPr>
              <a:lnSpc>
                <a:spcPts val="7200"/>
              </a:lnSpc>
            </a:pPr>
          </a:p>
          <a:p>
            <a:pPr marL="0" lvl="0" indent="0" algn="l">
              <a:lnSpc>
                <a:spcPts val="7200"/>
              </a:lnSpc>
              <a:spcBef>
                <a:spcPct val="0"/>
              </a:spcBef>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1"/>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1"/>
            <a:stretch>
              <a:fillRect/>
            </a:stretch>
          </a:blipFill>
        </p:spPr>
      </p:sp>
      <p:grpSp>
        <p:nvGrpSpPr>
          <p:cNvPr id="4" name="Group 4"/>
          <p:cNvGrpSpPr/>
          <p:nvPr/>
        </p:nvGrpSpPr>
        <p:grpSpPr>
          <a:xfrm rot="0">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p>
          </p:txBody>
        </p:sp>
      </p:grpSp>
      <p:sp>
        <p:nvSpPr>
          <p:cNvPr id="7" name="TextBox 7"/>
          <p:cNvSpPr txBox="1"/>
          <p:nvPr/>
        </p:nvSpPr>
        <p:spPr>
          <a:xfrm>
            <a:off x="6470029" y="1019175"/>
            <a:ext cx="5433840" cy="1057275"/>
          </a:xfrm>
          <a:prstGeom prst="rect">
            <a:avLst/>
          </a:prstGeom>
        </p:spPr>
        <p:txBody>
          <a:bodyPr lIns="0" tIns="0" rIns="0" bIns="0" rtlCol="0" anchor="t">
            <a:spAutoFit/>
          </a:bodyPr>
          <a:lstStyle/>
          <a:p>
            <a:pPr marL="0" lvl="0" indent="0" algn="ctr">
              <a:lnSpc>
                <a:spcPts val="8300"/>
              </a:lnSpc>
              <a:spcBef>
                <a:spcPct val="0"/>
              </a:spcBef>
            </a:pPr>
            <a:r>
              <a:rPr lang="en-US" sz="6915" u="none" strike="noStrike">
                <a:solidFill>
                  <a:srgbClr val="F4F6FC"/>
                </a:solidFill>
                <a:latin typeface="Roboto Bold" panose="02000000000000000000"/>
              </a:rPr>
              <a:t>Our Team</a:t>
            </a:r>
            <a:endParaRPr lang="en-US" sz="6915" u="none" strike="noStrike">
              <a:solidFill>
                <a:srgbClr val="F4F6FC"/>
              </a:solidFill>
              <a:latin typeface="Roboto Bold" panose="02000000000000000000"/>
            </a:endParaRPr>
          </a:p>
        </p:txBody>
      </p:sp>
      <p:grpSp>
        <p:nvGrpSpPr>
          <p:cNvPr id="8" name="Group 8"/>
          <p:cNvGrpSpPr/>
          <p:nvPr/>
        </p:nvGrpSpPr>
        <p:grpSpPr>
          <a:xfrm rot="0">
            <a:off x="1028700" y="6630483"/>
            <a:ext cx="3461793" cy="587791"/>
            <a:chOff x="0" y="0"/>
            <a:chExt cx="1066152" cy="181026"/>
          </a:xfrm>
        </p:grpSpPr>
        <p:sp>
          <p:nvSpPr>
            <p:cNvPr id="9" name="Freeform 9"/>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0" name="TextBox 10"/>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panose="00000800000000000000"/>
                </a:rPr>
                <a:t>Nguyễn Văn Phát</a:t>
              </a:r>
              <a:endParaRPr lang="en-US" sz="2300">
                <a:solidFill>
                  <a:srgbClr val="FFFFFF"/>
                </a:solidFill>
                <a:latin typeface="Montserrat Bold" panose="00000800000000000000"/>
              </a:endParaRPr>
            </a:p>
          </p:txBody>
        </p:sp>
      </p:grpSp>
      <p:grpSp>
        <p:nvGrpSpPr>
          <p:cNvPr id="11" name="Group 11"/>
          <p:cNvGrpSpPr>
            <a:grpSpLocks noChangeAspect="1"/>
          </p:cNvGrpSpPr>
          <p:nvPr/>
        </p:nvGrpSpPr>
        <p:grpSpPr>
          <a:xfrm rot="0">
            <a:off x="1188847" y="3360145"/>
            <a:ext cx="3141499" cy="3141499"/>
            <a:chOff x="0" y="0"/>
            <a:chExt cx="14840029" cy="14840029"/>
          </a:xfrm>
        </p:grpSpPr>
        <p:sp>
          <p:nvSpPr>
            <p:cNvPr id="12" name="Freeform 1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4" name="Freeform 1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18267" t="-32093" r="223" b="-45876"/>
              </a:stretch>
            </a:blipFill>
          </p:spPr>
        </p:sp>
      </p:grpSp>
      <p:sp>
        <p:nvSpPr>
          <p:cNvPr id="15" name="TextBox 15"/>
          <p:cNvSpPr txBox="1"/>
          <p:nvPr/>
        </p:nvSpPr>
        <p:spPr>
          <a:xfrm>
            <a:off x="1712649" y="7256901"/>
            <a:ext cx="2183460" cy="350192"/>
          </a:xfrm>
          <a:prstGeom prst="rect">
            <a:avLst/>
          </a:prstGeom>
        </p:spPr>
        <p:txBody>
          <a:bodyPr lIns="0" tIns="0" rIns="0" bIns="0" rtlCol="0" anchor="t">
            <a:spAutoFit/>
          </a:bodyPr>
          <a:lstStyle/>
          <a:p>
            <a:pPr algn="ctr">
              <a:lnSpc>
                <a:spcPts val="3080"/>
              </a:lnSpc>
            </a:pPr>
            <a:r>
              <a:rPr lang="en-US" sz="1780">
                <a:solidFill>
                  <a:srgbClr val="000000"/>
                </a:solidFill>
                <a:latin typeface="Montserrat" panose="00000500000000000000"/>
              </a:rPr>
              <a:t>21522448</a:t>
            </a:r>
            <a:endParaRPr lang="en-US" sz="1780">
              <a:solidFill>
                <a:srgbClr val="000000"/>
              </a:solidFill>
              <a:latin typeface="Montserrat" panose="00000500000000000000"/>
            </a:endParaRPr>
          </a:p>
        </p:txBody>
      </p:sp>
      <p:grpSp>
        <p:nvGrpSpPr>
          <p:cNvPr id="16" name="Group 16"/>
          <p:cNvGrpSpPr/>
          <p:nvPr/>
        </p:nvGrpSpPr>
        <p:grpSpPr>
          <a:xfrm rot="0">
            <a:off x="5402915" y="6630483"/>
            <a:ext cx="3461793" cy="587791"/>
            <a:chOff x="0" y="0"/>
            <a:chExt cx="1066152" cy="181026"/>
          </a:xfrm>
        </p:grpSpPr>
        <p:sp>
          <p:nvSpPr>
            <p:cNvPr id="17" name="Freeform 17"/>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8" name="TextBox 18"/>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panose="00000800000000000000"/>
                </a:rPr>
                <a:t>Lê Quang Nhân</a:t>
              </a:r>
              <a:endParaRPr lang="en-US" sz="2300">
                <a:solidFill>
                  <a:srgbClr val="FFFFFF"/>
                </a:solidFill>
                <a:latin typeface="Montserrat Bold" panose="00000800000000000000"/>
              </a:endParaRPr>
            </a:p>
          </p:txBody>
        </p:sp>
      </p:grpSp>
      <p:grpSp>
        <p:nvGrpSpPr>
          <p:cNvPr id="19" name="Group 19"/>
          <p:cNvGrpSpPr>
            <a:grpSpLocks noChangeAspect="1"/>
          </p:cNvGrpSpPr>
          <p:nvPr/>
        </p:nvGrpSpPr>
        <p:grpSpPr>
          <a:xfrm rot="0">
            <a:off x="5563062" y="3360145"/>
            <a:ext cx="3141499" cy="3141499"/>
            <a:chOff x="0" y="0"/>
            <a:chExt cx="14840029" cy="14840029"/>
          </a:xfrm>
        </p:grpSpPr>
        <p:sp>
          <p:nvSpPr>
            <p:cNvPr id="20" name="Freeform 2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1" name="Freeform 2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2" name="Freeform 2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24999" r="223" b="-24999"/>
              </a:stretch>
            </a:blipFill>
          </p:spPr>
        </p:sp>
      </p:grpSp>
      <p:sp>
        <p:nvSpPr>
          <p:cNvPr id="23" name="TextBox 23"/>
          <p:cNvSpPr txBox="1"/>
          <p:nvPr/>
        </p:nvSpPr>
        <p:spPr>
          <a:xfrm>
            <a:off x="6086864" y="7256901"/>
            <a:ext cx="2183460" cy="350192"/>
          </a:xfrm>
          <a:prstGeom prst="rect">
            <a:avLst/>
          </a:prstGeom>
        </p:spPr>
        <p:txBody>
          <a:bodyPr lIns="0" tIns="0" rIns="0" bIns="0" rtlCol="0" anchor="t">
            <a:spAutoFit/>
          </a:bodyPr>
          <a:lstStyle/>
          <a:p>
            <a:pPr algn="ctr">
              <a:lnSpc>
                <a:spcPts val="3080"/>
              </a:lnSpc>
            </a:pPr>
            <a:r>
              <a:rPr lang="en-US" sz="1780">
                <a:solidFill>
                  <a:srgbClr val="000000"/>
                </a:solidFill>
                <a:latin typeface="Montserrat" panose="00000500000000000000"/>
              </a:rPr>
              <a:t>21522402</a:t>
            </a:r>
            <a:endParaRPr lang="en-US" sz="1780">
              <a:solidFill>
                <a:srgbClr val="000000"/>
              </a:solidFill>
              <a:latin typeface="Montserrat" panose="00000500000000000000"/>
            </a:endParaRPr>
          </a:p>
        </p:txBody>
      </p:sp>
      <p:grpSp>
        <p:nvGrpSpPr>
          <p:cNvPr id="24" name="Group 24"/>
          <p:cNvGrpSpPr/>
          <p:nvPr/>
        </p:nvGrpSpPr>
        <p:grpSpPr>
          <a:xfrm rot="0">
            <a:off x="9777131" y="6630483"/>
            <a:ext cx="3461793" cy="587791"/>
            <a:chOff x="0" y="0"/>
            <a:chExt cx="1066152" cy="181026"/>
          </a:xfrm>
        </p:grpSpPr>
        <p:sp>
          <p:nvSpPr>
            <p:cNvPr id="25" name="Freeform 2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6" name="TextBox 26"/>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panose="00000800000000000000"/>
                </a:rPr>
                <a:t>Huỳnh Ngọc Quí</a:t>
              </a:r>
              <a:endParaRPr lang="en-US" sz="2300">
                <a:solidFill>
                  <a:srgbClr val="FFFFFF"/>
                </a:solidFill>
                <a:latin typeface="Montserrat Bold" panose="00000800000000000000"/>
              </a:endParaRPr>
            </a:p>
          </p:txBody>
        </p:sp>
      </p:grpSp>
      <p:grpSp>
        <p:nvGrpSpPr>
          <p:cNvPr id="27" name="Group 27"/>
          <p:cNvGrpSpPr>
            <a:grpSpLocks noChangeAspect="1"/>
          </p:cNvGrpSpPr>
          <p:nvPr/>
        </p:nvGrpSpPr>
        <p:grpSpPr>
          <a:xfrm rot="0">
            <a:off x="9937277" y="3360145"/>
            <a:ext cx="3141499" cy="3141499"/>
            <a:chOff x="0" y="0"/>
            <a:chExt cx="14840029" cy="14840029"/>
          </a:xfrm>
        </p:grpSpPr>
        <p:sp>
          <p:nvSpPr>
            <p:cNvPr id="28" name="Freeform 2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9" name="Freeform 2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0" name="Freeform 3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117171" t="-34886" r="-101084" b="-78099"/>
              </a:stretch>
            </a:blipFill>
          </p:spPr>
        </p:sp>
      </p:grpSp>
      <p:sp>
        <p:nvSpPr>
          <p:cNvPr id="31" name="TextBox 31"/>
          <p:cNvSpPr txBox="1"/>
          <p:nvPr/>
        </p:nvSpPr>
        <p:spPr>
          <a:xfrm>
            <a:off x="10461080" y="7256901"/>
            <a:ext cx="2183460" cy="350192"/>
          </a:xfrm>
          <a:prstGeom prst="rect">
            <a:avLst/>
          </a:prstGeom>
        </p:spPr>
        <p:txBody>
          <a:bodyPr lIns="0" tIns="0" rIns="0" bIns="0" rtlCol="0" anchor="t">
            <a:spAutoFit/>
          </a:bodyPr>
          <a:lstStyle/>
          <a:p>
            <a:pPr algn="ctr">
              <a:lnSpc>
                <a:spcPts val="3080"/>
              </a:lnSpc>
            </a:pPr>
            <a:r>
              <a:rPr lang="en-US" sz="1780">
                <a:solidFill>
                  <a:srgbClr val="000000"/>
                </a:solidFill>
                <a:latin typeface="Montserrat" panose="00000500000000000000"/>
              </a:rPr>
              <a:t>21520417</a:t>
            </a:r>
            <a:endParaRPr lang="en-US" sz="1780">
              <a:solidFill>
                <a:srgbClr val="000000"/>
              </a:solidFill>
              <a:latin typeface="Montserrat" panose="00000500000000000000"/>
            </a:endParaRPr>
          </a:p>
        </p:txBody>
      </p:sp>
      <p:grpSp>
        <p:nvGrpSpPr>
          <p:cNvPr id="32" name="Group 32"/>
          <p:cNvGrpSpPr/>
          <p:nvPr/>
        </p:nvGrpSpPr>
        <p:grpSpPr>
          <a:xfrm rot="0">
            <a:off x="14151346" y="6630483"/>
            <a:ext cx="3461793" cy="587791"/>
            <a:chOff x="0" y="0"/>
            <a:chExt cx="1066152" cy="181026"/>
          </a:xfrm>
        </p:grpSpPr>
        <p:sp>
          <p:nvSpPr>
            <p:cNvPr id="33" name="Freeform 33"/>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34" name="TextBox 34"/>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panose="00000800000000000000"/>
                </a:rPr>
                <a:t>Phan Trọng Tính</a:t>
              </a:r>
              <a:endParaRPr lang="en-US" sz="2300">
                <a:solidFill>
                  <a:srgbClr val="FFFFFF"/>
                </a:solidFill>
                <a:latin typeface="Montserrat Bold" panose="00000800000000000000"/>
              </a:endParaRPr>
            </a:p>
          </p:txBody>
        </p:sp>
      </p:grpSp>
      <p:grpSp>
        <p:nvGrpSpPr>
          <p:cNvPr id="35" name="Group 35"/>
          <p:cNvGrpSpPr>
            <a:grpSpLocks noChangeAspect="1"/>
          </p:cNvGrpSpPr>
          <p:nvPr/>
        </p:nvGrpSpPr>
        <p:grpSpPr>
          <a:xfrm rot="0">
            <a:off x="14311493" y="3360145"/>
            <a:ext cx="3141499" cy="3141499"/>
            <a:chOff x="0" y="0"/>
            <a:chExt cx="14840029" cy="14840029"/>
          </a:xfrm>
        </p:grpSpPr>
        <p:sp>
          <p:nvSpPr>
            <p:cNvPr id="36" name="Freeform 3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7" name="Freeform 3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8" name="Freeform 3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117171" t="-34886" r="-101084" b="-78099"/>
              </a:stretch>
            </a:blipFill>
          </p:spPr>
        </p:sp>
      </p:grpSp>
      <p:sp>
        <p:nvSpPr>
          <p:cNvPr id="39" name="TextBox 39"/>
          <p:cNvSpPr txBox="1"/>
          <p:nvPr/>
        </p:nvSpPr>
        <p:spPr>
          <a:xfrm>
            <a:off x="14835295" y="7256901"/>
            <a:ext cx="2183460" cy="350192"/>
          </a:xfrm>
          <a:prstGeom prst="rect">
            <a:avLst/>
          </a:prstGeom>
        </p:spPr>
        <p:txBody>
          <a:bodyPr lIns="0" tIns="0" rIns="0" bIns="0" rtlCol="0" anchor="t">
            <a:spAutoFit/>
          </a:bodyPr>
          <a:lstStyle/>
          <a:p>
            <a:pPr algn="ctr">
              <a:lnSpc>
                <a:spcPts val="3080"/>
              </a:lnSpc>
            </a:pPr>
            <a:r>
              <a:rPr lang="en-US" sz="1780">
                <a:solidFill>
                  <a:srgbClr val="000000"/>
                </a:solidFill>
                <a:latin typeface="Montserrat" panose="00000500000000000000"/>
              </a:rPr>
              <a:t>21522683</a:t>
            </a:r>
            <a:endParaRPr lang="en-US" sz="1780">
              <a:solidFill>
                <a:srgbClr val="000000"/>
              </a:solidFill>
              <a:latin typeface="Montserrat"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1921812" y="2346428"/>
            <a:ext cx="14444375" cy="7445419"/>
          </a:xfrm>
          <a:custGeom>
            <a:avLst/>
            <a:gdLst/>
            <a:ahLst/>
            <a:cxnLst/>
            <a:rect l="l" t="t" r="r" b="b"/>
            <a:pathLst>
              <a:path w="14444375" h="7445419">
                <a:moveTo>
                  <a:pt x="0" y="0"/>
                </a:moveTo>
                <a:lnTo>
                  <a:pt x="14444376" y="0"/>
                </a:lnTo>
                <a:lnTo>
                  <a:pt x="14444376" y="7445418"/>
                </a:lnTo>
                <a:lnTo>
                  <a:pt x="0" y="7445418"/>
                </a:lnTo>
                <a:lnTo>
                  <a:pt x="0" y="0"/>
                </a:lnTo>
                <a:close/>
              </a:path>
            </a:pathLst>
          </a:custGeom>
          <a:blipFill>
            <a:blip r:embed="rId2"/>
            <a:stretch>
              <a:fillRect/>
            </a:stretch>
          </a:blipFill>
        </p:spPr>
      </p:sp>
      <p:sp>
        <p:nvSpPr>
          <p:cNvPr id="7" name="TextBox 7"/>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5.3.2 IEEE Quality Documents</a:t>
            </a:r>
            <a:endParaRPr lang="en-US" sz="6000">
              <a:solidFill>
                <a:srgbClr val="101010"/>
              </a:solidFill>
              <a:latin typeface="Montserrat Bold" panose="00000800000000000000"/>
            </a:endParaRPr>
          </a:p>
          <a:p>
            <a:pPr>
              <a:lnSpc>
                <a:spcPts val="7200"/>
              </a:lnSpc>
            </a:pPr>
          </a:p>
          <a:p>
            <a:pPr>
              <a:lnSpc>
                <a:spcPts val="7200"/>
              </a:lnSpc>
            </a:pPr>
          </a:p>
          <a:p>
            <a:pPr marL="0" lvl="0" indent="0" algn="l">
              <a:lnSpc>
                <a:spcPts val="7200"/>
              </a:lnSpc>
              <a:spcBef>
                <a:spcPct val="0"/>
              </a:spcBef>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1498413" y="1949633"/>
            <a:ext cx="13435503" cy="8148384"/>
          </a:xfrm>
          <a:custGeom>
            <a:avLst/>
            <a:gdLst/>
            <a:ahLst/>
            <a:cxnLst/>
            <a:rect l="l" t="t" r="r" b="b"/>
            <a:pathLst>
              <a:path w="13435503" h="8148384">
                <a:moveTo>
                  <a:pt x="0" y="0"/>
                </a:moveTo>
                <a:lnTo>
                  <a:pt x="13435503" y="0"/>
                </a:lnTo>
                <a:lnTo>
                  <a:pt x="13435503" y="8148384"/>
                </a:lnTo>
                <a:lnTo>
                  <a:pt x="0" y="8148384"/>
                </a:lnTo>
                <a:lnTo>
                  <a:pt x="0" y="0"/>
                </a:lnTo>
                <a:close/>
              </a:path>
            </a:pathLst>
          </a:custGeom>
          <a:blipFill>
            <a:blip r:embed="rId2"/>
            <a:stretch>
              <a:fillRect/>
            </a:stretch>
          </a:blipFill>
        </p:spPr>
      </p:sp>
      <p:sp>
        <p:nvSpPr>
          <p:cNvPr id="7" name="TextBox 7"/>
          <p:cNvSpPr txBox="1"/>
          <p:nvPr/>
        </p:nvSpPr>
        <p:spPr>
          <a:xfrm>
            <a:off x="1498413" y="761804"/>
            <a:ext cx="15760887" cy="36576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5.3.2 IEEE Quality Documents</a:t>
            </a:r>
            <a:endParaRPr lang="en-US" sz="6000">
              <a:solidFill>
                <a:srgbClr val="101010"/>
              </a:solidFill>
              <a:latin typeface="Montserrat Bold" panose="00000800000000000000"/>
            </a:endParaRPr>
          </a:p>
          <a:p>
            <a:pPr>
              <a:lnSpc>
                <a:spcPts val="7200"/>
              </a:lnSpc>
            </a:pPr>
          </a:p>
          <a:p>
            <a:pPr>
              <a:lnSpc>
                <a:spcPts val="7200"/>
              </a:lnSpc>
            </a:pPr>
          </a:p>
          <a:p>
            <a:pPr marL="0" lvl="0" indent="0" algn="l">
              <a:lnSpc>
                <a:spcPts val="7200"/>
              </a:lnSpc>
              <a:spcBef>
                <a:spcPct val="0"/>
              </a:spcBef>
            </a:p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09873" y="-3080811"/>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sp>
        <p:nvSpPr>
          <p:cNvPr id="3" name="Freeform 3"/>
          <p:cNvSpPr/>
          <p:nvPr/>
        </p:nvSpPr>
        <p:spPr>
          <a:xfrm>
            <a:off x="10120847" y="2221303"/>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838736" y="4810751"/>
            <a:ext cx="1536088" cy="1442002"/>
          </a:xfrm>
          <a:custGeom>
            <a:avLst/>
            <a:gdLst/>
            <a:ahLst/>
            <a:cxnLst/>
            <a:rect l="l" t="t" r="r" b="b"/>
            <a:pathLst>
              <a:path w="1536088" h="1442002">
                <a:moveTo>
                  <a:pt x="0" y="0"/>
                </a:moveTo>
                <a:lnTo>
                  <a:pt x="1536088" y="0"/>
                </a:lnTo>
                <a:lnTo>
                  <a:pt x="1536088" y="1442002"/>
                </a:lnTo>
                <a:lnTo>
                  <a:pt x="0" y="144200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rot="1769053">
            <a:off x="720440" y="7183601"/>
            <a:ext cx="2625555" cy="741719"/>
          </a:xfrm>
          <a:custGeom>
            <a:avLst/>
            <a:gdLst/>
            <a:ahLst/>
            <a:cxnLst/>
            <a:rect l="l" t="t" r="r" b="b"/>
            <a:pathLst>
              <a:path w="2625555" h="741719">
                <a:moveTo>
                  <a:pt x="0" y="0"/>
                </a:moveTo>
                <a:lnTo>
                  <a:pt x="2625555" y="0"/>
                </a:lnTo>
                <a:lnTo>
                  <a:pt x="2625555" y="741719"/>
                </a:lnTo>
                <a:lnTo>
                  <a:pt x="0" y="741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rot="7573183">
            <a:off x="-702283" y="9780485"/>
            <a:ext cx="1013029" cy="101302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11704936" y="5901550"/>
            <a:ext cx="4047934" cy="4114800"/>
          </a:xfrm>
          <a:custGeom>
            <a:avLst/>
            <a:gdLst/>
            <a:ahLst/>
            <a:cxnLst/>
            <a:rect l="l" t="t" r="r" b="b"/>
            <a:pathLst>
              <a:path w="4047934" h="4114800">
                <a:moveTo>
                  <a:pt x="0" y="0"/>
                </a:moveTo>
                <a:lnTo>
                  <a:pt x="4047934" y="0"/>
                </a:lnTo>
                <a:lnTo>
                  <a:pt x="40479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498413" y="761804"/>
            <a:ext cx="506761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4. Kiểm thử</a:t>
            </a:r>
            <a:endParaRPr lang="en-US" sz="6000">
              <a:solidFill>
                <a:srgbClr val="101010"/>
              </a:solidFill>
              <a:latin typeface="Montserrat Bold" panose="00000800000000000000"/>
            </a:endParaRPr>
          </a:p>
        </p:txBody>
      </p:sp>
      <p:sp>
        <p:nvSpPr>
          <p:cNvPr id="11" name="TextBox 11"/>
          <p:cNvSpPr txBox="1"/>
          <p:nvPr/>
        </p:nvSpPr>
        <p:spPr>
          <a:xfrm>
            <a:off x="1498413" y="2280923"/>
            <a:ext cx="8390693" cy="1581150"/>
          </a:xfrm>
          <a:prstGeom prst="rect">
            <a:avLst/>
          </a:prstGeom>
        </p:spPr>
        <p:txBody>
          <a:bodyPr lIns="0" tIns="0" rIns="0" bIns="0" rtlCol="0" anchor="t">
            <a:spAutoFit/>
          </a:bodyPr>
          <a:lstStyle/>
          <a:p>
            <a:pPr marL="647700" lvl="1" indent="-323850">
              <a:lnSpc>
                <a:spcPts val="4200"/>
              </a:lnSpc>
              <a:spcBef>
                <a:spcPct val="0"/>
              </a:spcBef>
              <a:buFont typeface="Arial" panose="020B0604020202020204"/>
              <a:buChar char="•"/>
            </a:pPr>
            <a:r>
              <a:rPr lang="en-US" sz="3000">
                <a:solidFill>
                  <a:srgbClr val="000000"/>
                </a:solidFill>
                <a:latin typeface="Montserrat" panose="00000500000000000000"/>
              </a:rPr>
              <a:t>Là một kỹ thuật chất lượng tập trung vào việc xem xét lại chi tiết từng phần của dự án</a:t>
            </a:r>
            <a:endParaRPr lang="en-US" sz="3000">
              <a:solidFill>
                <a:srgbClr val="000000"/>
              </a:solidFill>
              <a:latin typeface="Montserrat" panose="00000500000000000000"/>
            </a:endParaRPr>
          </a:p>
        </p:txBody>
      </p:sp>
      <p:sp>
        <p:nvSpPr>
          <p:cNvPr id="12" name="TextBox 12"/>
          <p:cNvSpPr txBox="1"/>
          <p:nvPr/>
        </p:nvSpPr>
        <p:spPr>
          <a:xfrm>
            <a:off x="3734224" y="5246002"/>
            <a:ext cx="5663607" cy="514350"/>
          </a:xfrm>
          <a:prstGeom prst="rect">
            <a:avLst/>
          </a:prstGeom>
        </p:spPr>
        <p:txBody>
          <a:bodyPr lIns="0" tIns="0" rIns="0" bIns="0" rtlCol="0" anchor="t">
            <a:spAutoFit/>
          </a:bodyPr>
          <a:lstStyle/>
          <a:p>
            <a:pPr marL="647700" lvl="1" indent="-323850">
              <a:lnSpc>
                <a:spcPts val="4200"/>
              </a:lnSpc>
              <a:spcBef>
                <a:spcPct val="0"/>
              </a:spcBef>
              <a:buFont typeface="Arial" panose="020B0604020202020204"/>
              <a:buChar char="•"/>
            </a:pPr>
            <a:r>
              <a:rPr lang="en-US" sz="3000">
                <a:solidFill>
                  <a:srgbClr val="000000"/>
                </a:solidFill>
                <a:latin typeface="Montserrat" panose="00000500000000000000"/>
              </a:rPr>
              <a:t>Được thực hiện định kỳ </a:t>
            </a:r>
            <a:endParaRPr lang="en-US" sz="3000">
              <a:solidFill>
                <a:srgbClr val="000000"/>
              </a:solidFill>
              <a:latin typeface="Montserrat" panose="00000500000000000000"/>
            </a:endParaRPr>
          </a:p>
        </p:txBody>
      </p:sp>
      <p:sp>
        <p:nvSpPr>
          <p:cNvPr id="13" name="TextBox 13"/>
          <p:cNvSpPr txBox="1"/>
          <p:nvPr/>
        </p:nvSpPr>
        <p:spPr>
          <a:xfrm>
            <a:off x="2702777" y="7755532"/>
            <a:ext cx="8885690" cy="505012"/>
          </a:xfrm>
          <a:prstGeom prst="rect">
            <a:avLst/>
          </a:prstGeom>
        </p:spPr>
        <p:txBody>
          <a:bodyPr lIns="0" tIns="0" rIns="0" bIns="0" rtlCol="0" anchor="t">
            <a:spAutoFit/>
          </a:bodyPr>
          <a:lstStyle/>
          <a:p>
            <a:pPr marL="645795" lvl="1" indent="-323215">
              <a:lnSpc>
                <a:spcPts val="4190"/>
              </a:lnSpc>
              <a:spcBef>
                <a:spcPct val="0"/>
              </a:spcBef>
              <a:buFont typeface="Arial" panose="020B0604020202020204"/>
              <a:buChar char="•"/>
            </a:pPr>
            <a:r>
              <a:rPr lang="en-US" sz="2990">
                <a:solidFill>
                  <a:srgbClr val="000000"/>
                </a:solidFill>
                <a:latin typeface="Montserrat Bold" panose="00000800000000000000"/>
              </a:rPr>
              <a:t>Nhằm mục đích đảm bảo tính chính xác</a:t>
            </a:r>
            <a:endParaRPr lang="en-US" sz="2990">
              <a:solidFill>
                <a:srgbClr val="000000"/>
              </a:solidFill>
              <a:latin typeface="Montserrat Bold" panose="000008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32731" y="2450430"/>
            <a:ext cx="1568767" cy="4114800"/>
          </a:xfrm>
          <a:custGeom>
            <a:avLst/>
            <a:gdLst/>
            <a:ahLst/>
            <a:cxnLst/>
            <a:rect l="l" t="t" r="r" b="b"/>
            <a:pathLst>
              <a:path w="1568767" h="4114800">
                <a:moveTo>
                  <a:pt x="0" y="0"/>
                </a:moveTo>
                <a:lnTo>
                  <a:pt x="1568767" y="0"/>
                </a:lnTo>
                <a:lnTo>
                  <a:pt x="1568767"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511190">
            <a:off x="3731561" y="5166576"/>
            <a:ext cx="2625555" cy="741719"/>
          </a:xfrm>
          <a:custGeom>
            <a:avLst/>
            <a:gdLst/>
            <a:ahLst/>
            <a:cxnLst/>
            <a:rect l="l" t="t" r="r" b="b"/>
            <a:pathLst>
              <a:path w="2625555" h="741719">
                <a:moveTo>
                  <a:pt x="0" y="0"/>
                </a:moveTo>
                <a:lnTo>
                  <a:pt x="2625555" y="0"/>
                </a:lnTo>
                <a:lnTo>
                  <a:pt x="2625555" y="741720"/>
                </a:lnTo>
                <a:lnTo>
                  <a:pt x="0" y="7417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62766" y="7061818"/>
            <a:ext cx="2908697" cy="514350"/>
          </a:xfrm>
          <a:prstGeom prst="rect">
            <a:avLst/>
          </a:prstGeom>
        </p:spPr>
        <p:txBody>
          <a:bodyPr lIns="0" tIns="0" rIns="0" bIns="0" rtlCol="0" anchor="t">
            <a:spAutoFit/>
          </a:bodyPr>
          <a:lstStyle/>
          <a:p>
            <a:pPr algn="ctr">
              <a:lnSpc>
                <a:spcPts val="4200"/>
              </a:lnSpc>
              <a:spcBef>
                <a:spcPct val="0"/>
              </a:spcBef>
            </a:pPr>
            <a:r>
              <a:rPr lang="en-US" sz="3000">
                <a:solidFill>
                  <a:srgbClr val="101010"/>
                </a:solidFill>
                <a:latin typeface="Montserrat Bold" panose="00000800000000000000"/>
              </a:rPr>
              <a:t>Michael Fagan</a:t>
            </a:r>
            <a:endParaRPr lang="en-US" sz="3000">
              <a:solidFill>
                <a:srgbClr val="101010"/>
              </a:solidFill>
              <a:latin typeface="Montserrat Bold" panose="00000800000000000000"/>
            </a:endParaRPr>
          </a:p>
        </p:txBody>
      </p:sp>
      <p:sp>
        <p:nvSpPr>
          <p:cNvPr id="5" name="Freeform 5"/>
          <p:cNvSpPr/>
          <p:nvPr/>
        </p:nvSpPr>
        <p:spPr>
          <a:xfrm>
            <a:off x="7178716" y="4917951"/>
            <a:ext cx="1335793" cy="1647279"/>
          </a:xfrm>
          <a:custGeom>
            <a:avLst/>
            <a:gdLst/>
            <a:ahLst/>
            <a:cxnLst/>
            <a:rect l="l" t="t" r="r" b="b"/>
            <a:pathLst>
              <a:path w="1335793" h="1647279">
                <a:moveTo>
                  <a:pt x="0" y="0"/>
                </a:moveTo>
                <a:lnTo>
                  <a:pt x="1335793" y="0"/>
                </a:lnTo>
                <a:lnTo>
                  <a:pt x="1335793" y="1647279"/>
                </a:lnTo>
                <a:lnTo>
                  <a:pt x="0" y="16472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358187">
            <a:off x="9242899" y="6060851"/>
            <a:ext cx="2625555" cy="741719"/>
          </a:xfrm>
          <a:custGeom>
            <a:avLst/>
            <a:gdLst/>
            <a:ahLst/>
            <a:cxnLst/>
            <a:rect l="l" t="t" r="r" b="b"/>
            <a:pathLst>
              <a:path w="2625555" h="741719">
                <a:moveTo>
                  <a:pt x="0" y="0"/>
                </a:moveTo>
                <a:lnTo>
                  <a:pt x="2625555" y="0"/>
                </a:lnTo>
                <a:lnTo>
                  <a:pt x="2625555" y="741720"/>
                </a:lnTo>
                <a:lnTo>
                  <a:pt x="0" y="7417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898322">
            <a:off x="12480675" y="-387856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7"/>
            <a:stretch>
              <a:fillRect/>
            </a:stretch>
          </a:blipFill>
        </p:spPr>
      </p:sp>
      <p:sp>
        <p:nvSpPr>
          <p:cNvPr id="8" name="Freeform 8"/>
          <p:cNvSpPr/>
          <p:nvPr/>
        </p:nvSpPr>
        <p:spPr>
          <a:xfrm rot="-2523936">
            <a:off x="-5927350" y="7949887"/>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8"/>
            <a:stretch>
              <a:fillRect/>
            </a:stretch>
          </a:blipFill>
        </p:spPr>
      </p:sp>
      <p:sp>
        <p:nvSpPr>
          <p:cNvPr id="9" name="Freeform 9"/>
          <p:cNvSpPr/>
          <p:nvPr/>
        </p:nvSpPr>
        <p:spPr>
          <a:xfrm>
            <a:off x="12147556" y="5537436"/>
            <a:ext cx="3012600" cy="3016371"/>
          </a:xfrm>
          <a:custGeom>
            <a:avLst/>
            <a:gdLst/>
            <a:ahLst/>
            <a:cxnLst/>
            <a:rect l="l" t="t" r="r" b="b"/>
            <a:pathLst>
              <a:path w="3012600" h="3016371">
                <a:moveTo>
                  <a:pt x="0" y="0"/>
                </a:moveTo>
                <a:lnTo>
                  <a:pt x="3012600" y="0"/>
                </a:lnTo>
                <a:lnTo>
                  <a:pt x="3012600" y="3016371"/>
                </a:lnTo>
                <a:lnTo>
                  <a:pt x="0" y="30163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6732671" y="6787321"/>
            <a:ext cx="2227883"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Montserrat Bold" panose="00000800000000000000"/>
              </a:rPr>
              <a:t>Qui trình kiểm tra</a:t>
            </a:r>
            <a:endParaRPr lang="en-US" sz="3000">
              <a:solidFill>
                <a:srgbClr val="000000"/>
              </a:solidFill>
              <a:latin typeface="Montserrat Bold" panose="00000800000000000000"/>
            </a:endParaRPr>
          </a:p>
        </p:txBody>
      </p:sp>
      <p:sp>
        <p:nvSpPr>
          <p:cNvPr id="11" name="TextBox 11"/>
          <p:cNvSpPr txBox="1"/>
          <p:nvPr/>
        </p:nvSpPr>
        <p:spPr>
          <a:xfrm>
            <a:off x="12539915" y="8496657"/>
            <a:ext cx="2227883"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Montserrat Bold" panose="00000800000000000000"/>
              </a:rPr>
              <a:t>Giá trị to lớn</a:t>
            </a:r>
            <a:endParaRPr lang="en-US" sz="3000">
              <a:solidFill>
                <a:srgbClr val="000000"/>
              </a:solidFill>
              <a:latin typeface="Montserrat Bold" panose="00000800000000000000"/>
            </a:endParaRPr>
          </a:p>
        </p:txBody>
      </p:sp>
      <p:sp>
        <p:nvSpPr>
          <p:cNvPr id="12" name="TextBox 12"/>
          <p:cNvSpPr txBox="1"/>
          <p:nvPr/>
        </p:nvSpPr>
        <p:spPr>
          <a:xfrm>
            <a:off x="1498413" y="761804"/>
            <a:ext cx="506761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4. Kiểm thử</a:t>
            </a:r>
            <a:endParaRPr lang="en-US" sz="6000">
              <a:solidFill>
                <a:srgbClr val="101010"/>
              </a:solidFill>
              <a:latin typeface="Montserrat Bold" panose="000008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245565"/>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60"/>
                </a:lnSpc>
                <a:spcBef>
                  <a:spcPct val="0"/>
                </a:spcBef>
              </a:pPr>
            </a:p>
          </p:txBody>
        </p:sp>
      </p:grpSp>
      <p:sp>
        <p:nvSpPr>
          <p:cNvPr id="5" name="AutoShape 5"/>
          <p:cNvSpPr/>
          <p:nvPr/>
        </p:nvSpPr>
        <p:spPr>
          <a:xfrm>
            <a:off x="9163050" y="3604177"/>
            <a:ext cx="0" cy="4465662"/>
          </a:xfrm>
          <a:prstGeom prst="line">
            <a:avLst/>
          </a:prstGeom>
          <a:ln w="38100" cap="flat">
            <a:solidFill>
              <a:srgbClr val="000000"/>
            </a:solidFill>
            <a:prstDash val="solid"/>
            <a:headEnd type="none" w="sm" len="sm"/>
            <a:tailEnd type="none" w="sm" len="sm"/>
          </a:ln>
        </p:spPr>
      </p:sp>
      <p:grpSp>
        <p:nvGrpSpPr>
          <p:cNvPr id="6" name="Group 6"/>
          <p:cNvGrpSpPr/>
          <p:nvPr/>
        </p:nvGrpSpPr>
        <p:grpSpPr>
          <a:xfrm rot="7573183">
            <a:off x="16530032" y="8453094"/>
            <a:ext cx="4396892" cy="439689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9" name="Group 9"/>
          <p:cNvGrpSpPr/>
          <p:nvPr/>
        </p:nvGrpSpPr>
        <p:grpSpPr>
          <a:xfrm rot="0">
            <a:off x="10499383" y="3568566"/>
            <a:ext cx="373881" cy="3738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2" name="Group 12"/>
          <p:cNvGrpSpPr/>
          <p:nvPr/>
        </p:nvGrpSpPr>
        <p:grpSpPr>
          <a:xfrm rot="0">
            <a:off x="10499383" y="6224983"/>
            <a:ext cx="373881" cy="37388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5" name="Group 15"/>
          <p:cNvGrpSpPr/>
          <p:nvPr/>
        </p:nvGrpSpPr>
        <p:grpSpPr>
          <a:xfrm rot="0">
            <a:off x="10499383" y="4898602"/>
            <a:ext cx="373881" cy="37388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8" name="Group 18"/>
          <p:cNvGrpSpPr/>
          <p:nvPr/>
        </p:nvGrpSpPr>
        <p:grpSpPr>
          <a:xfrm rot="0">
            <a:off x="10499383" y="7624736"/>
            <a:ext cx="373881" cy="37388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21" name="Group 21"/>
          <p:cNvGrpSpPr/>
          <p:nvPr/>
        </p:nvGrpSpPr>
        <p:grpSpPr>
          <a:xfrm rot="0">
            <a:off x="2089336" y="3568566"/>
            <a:ext cx="373881" cy="37388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24" name="Group 24"/>
          <p:cNvGrpSpPr/>
          <p:nvPr/>
        </p:nvGrpSpPr>
        <p:grpSpPr>
          <a:xfrm rot="0">
            <a:off x="2089336" y="4898602"/>
            <a:ext cx="373881" cy="37388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27" name="Group 27"/>
          <p:cNvGrpSpPr/>
          <p:nvPr/>
        </p:nvGrpSpPr>
        <p:grpSpPr>
          <a:xfrm rot="0">
            <a:off x="2089336" y="6261161"/>
            <a:ext cx="373881" cy="37388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30" name="Group 30"/>
          <p:cNvGrpSpPr/>
          <p:nvPr/>
        </p:nvGrpSpPr>
        <p:grpSpPr>
          <a:xfrm rot="0">
            <a:off x="2089336" y="7587542"/>
            <a:ext cx="373881" cy="37388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33" name="TextBox 33"/>
          <p:cNvSpPr txBox="1"/>
          <p:nvPr/>
        </p:nvSpPr>
        <p:spPr>
          <a:xfrm>
            <a:off x="1916852" y="1666741"/>
            <a:ext cx="10599610"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Montserrat Bold" panose="00000800000000000000"/>
              </a:rPr>
              <a:t>4.1. Nguyên tắc kiểm thử</a:t>
            </a:r>
            <a:endParaRPr lang="en-US" sz="5000">
              <a:solidFill>
                <a:srgbClr val="000000"/>
              </a:solidFill>
              <a:latin typeface="Montserrat Bold" panose="00000800000000000000"/>
            </a:endParaRPr>
          </a:p>
        </p:txBody>
      </p:sp>
      <p:sp>
        <p:nvSpPr>
          <p:cNvPr id="34" name="TextBox 34"/>
          <p:cNvSpPr txBox="1"/>
          <p:nvPr/>
        </p:nvSpPr>
        <p:spPr>
          <a:xfrm>
            <a:off x="2634668" y="3520941"/>
            <a:ext cx="5092617" cy="438785"/>
          </a:xfrm>
          <a:prstGeom prst="rect">
            <a:avLst/>
          </a:prstGeom>
        </p:spPr>
        <p:txBody>
          <a:bodyPr lIns="0" tIns="0" rIns="0" bIns="0" rtlCol="0" anchor="t">
            <a:spAutoFit/>
          </a:bodyPr>
          <a:lstStyle/>
          <a:p>
            <a:pPr>
              <a:lnSpc>
                <a:spcPts val="3640"/>
              </a:lnSpc>
            </a:pPr>
            <a:r>
              <a:rPr lang="en-US" sz="2600">
                <a:solidFill>
                  <a:srgbClr val="000000"/>
                </a:solidFill>
                <a:latin typeface="Montserrat Bold" panose="00000800000000000000"/>
              </a:rPr>
              <a:t>1. Quy trình ngang hàng</a:t>
            </a:r>
            <a:endParaRPr lang="en-US" sz="2600">
              <a:solidFill>
                <a:srgbClr val="000000"/>
              </a:solidFill>
              <a:latin typeface="Montserrat Bold" panose="00000800000000000000"/>
            </a:endParaRPr>
          </a:p>
        </p:txBody>
      </p:sp>
      <p:sp>
        <p:nvSpPr>
          <p:cNvPr id="35" name="TextBox 35"/>
          <p:cNvSpPr txBox="1"/>
          <p:nvPr/>
        </p:nvSpPr>
        <p:spPr>
          <a:xfrm>
            <a:off x="11041017" y="3556552"/>
            <a:ext cx="6218283"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5. Sản phẩm phải được hoàn thiện</a:t>
            </a:r>
            <a:endParaRPr lang="en-US" sz="2600">
              <a:solidFill>
                <a:srgbClr val="000000"/>
              </a:solidFill>
              <a:latin typeface="Montserrat Bold" panose="00000800000000000000"/>
            </a:endParaRPr>
          </a:p>
        </p:txBody>
      </p:sp>
      <p:sp>
        <p:nvSpPr>
          <p:cNvPr id="36" name="TextBox 36"/>
          <p:cNvSpPr txBox="1"/>
          <p:nvPr/>
        </p:nvSpPr>
        <p:spPr>
          <a:xfrm>
            <a:off x="2634668" y="4867239"/>
            <a:ext cx="5402583"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2. Vai trò được chỉ định cụ thể </a:t>
            </a:r>
            <a:endParaRPr lang="en-US" sz="2600">
              <a:solidFill>
                <a:srgbClr val="000000"/>
              </a:solidFill>
              <a:latin typeface="Montserrat Bold" panose="00000800000000000000"/>
            </a:endParaRPr>
          </a:p>
        </p:txBody>
      </p:sp>
      <p:sp>
        <p:nvSpPr>
          <p:cNvPr id="37" name="TextBox 37"/>
          <p:cNvSpPr txBox="1"/>
          <p:nvPr/>
        </p:nvSpPr>
        <p:spPr>
          <a:xfrm>
            <a:off x="11041017" y="4902849"/>
            <a:ext cx="509261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6. Chuẩn bị đầy đủ</a:t>
            </a:r>
            <a:endParaRPr lang="en-US" sz="2600">
              <a:solidFill>
                <a:srgbClr val="000000"/>
              </a:solidFill>
              <a:latin typeface="Montserrat Bold" panose="00000800000000000000"/>
            </a:endParaRPr>
          </a:p>
        </p:txBody>
      </p:sp>
      <p:sp>
        <p:nvSpPr>
          <p:cNvPr id="38" name="TextBox 38"/>
          <p:cNvSpPr txBox="1"/>
          <p:nvPr/>
        </p:nvSpPr>
        <p:spPr>
          <a:xfrm>
            <a:off x="2634668" y="6213536"/>
            <a:ext cx="509261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3. Phát hiện thay vì sửa lỗi</a:t>
            </a:r>
            <a:endParaRPr lang="en-US" sz="2600">
              <a:solidFill>
                <a:srgbClr val="000000"/>
              </a:solidFill>
              <a:latin typeface="Montserrat Bold" panose="00000800000000000000"/>
            </a:endParaRPr>
          </a:p>
        </p:txBody>
      </p:sp>
      <p:sp>
        <p:nvSpPr>
          <p:cNvPr id="39" name="TextBox 39"/>
          <p:cNvSpPr txBox="1"/>
          <p:nvPr/>
        </p:nvSpPr>
        <p:spPr>
          <a:xfrm>
            <a:off x="11041017" y="6249146"/>
            <a:ext cx="509261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7. Thu thập số liệu </a:t>
            </a:r>
            <a:endParaRPr lang="en-US" sz="2600">
              <a:solidFill>
                <a:srgbClr val="000000"/>
              </a:solidFill>
              <a:latin typeface="Montserrat Bold" panose="00000800000000000000"/>
            </a:endParaRPr>
          </a:p>
        </p:txBody>
      </p:sp>
      <p:sp>
        <p:nvSpPr>
          <p:cNvPr id="40" name="TextBox 40"/>
          <p:cNvSpPr txBox="1"/>
          <p:nvPr/>
        </p:nvSpPr>
        <p:spPr>
          <a:xfrm>
            <a:off x="2634668" y="7559833"/>
            <a:ext cx="574517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4. Sử dụng danh sách kiểm tra</a:t>
            </a:r>
            <a:endParaRPr lang="en-US" sz="2600">
              <a:solidFill>
                <a:srgbClr val="000000"/>
              </a:solidFill>
              <a:latin typeface="Montserrat Bold" panose="00000800000000000000"/>
            </a:endParaRPr>
          </a:p>
        </p:txBody>
      </p:sp>
      <p:sp>
        <p:nvSpPr>
          <p:cNvPr id="41" name="TextBox 41"/>
          <p:cNvSpPr txBox="1"/>
          <p:nvPr/>
        </p:nvSpPr>
        <p:spPr>
          <a:xfrm>
            <a:off x="11041017" y="7595443"/>
            <a:ext cx="509261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8. Giới hạn thời gian </a:t>
            </a:r>
            <a:endParaRPr lang="en-US" sz="2600">
              <a:solidFill>
                <a:srgbClr val="000000"/>
              </a:solidFill>
              <a:latin typeface="Montserrat Bold" panose="0000080000000000000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4731123" y="-4078382"/>
            <a:ext cx="8700980" cy="8722787"/>
          </a:xfrm>
          <a:custGeom>
            <a:avLst/>
            <a:gdLst/>
            <a:ahLst/>
            <a:cxnLst/>
            <a:rect l="l" t="t" r="r" b="b"/>
            <a:pathLst>
              <a:path w="8700980" h="8722787">
                <a:moveTo>
                  <a:pt x="0" y="0"/>
                </a:moveTo>
                <a:lnTo>
                  <a:pt x="8700980" y="0"/>
                </a:lnTo>
                <a:lnTo>
                  <a:pt x="8700980" y="8722788"/>
                </a:lnTo>
                <a:lnTo>
                  <a:pt x="0" y="8722788"/>
                </a:lnTo>
                <a:lnTo>
                  <a:pt x="0" y="0"/>
                </a:lnTo>
                <a:close/>
              </a:path>
            </a:pathLst>
          </a:custGeom>
          <a:blipFill>
            <a:blip r:embed="rId1"/>
            <a:stretch>
              <a:fillRect/>
            </a:stretch>
          </a:blipFill>
        </p:spPr>
      </p:sp>
      <p:sp>
        <p:nvSpPr>
          <p:cNvPr id="3" name="Freeform 3"/>
          <p:cNvSpPr/>
          <p:nvPr/>
        </p:nvSpPr>
        <p:spPr>
          <a:xfrm>
            <a:off x="11946159" y="3046388"/>
            <a:ext cx="5572231" cy="3231894"/>
          </a:xfrm>
          <a:custGeom>
            <a:avLst/>
            <a:gdLst/>
            <a:ahLst/>
            <a:cxnLst/>
            <a:rect l="l" t="t" r="r" b="b"/>
            <a:pathLst>
              <a:path w="5572231" h="3231894">
                <a:moveTo>
                  <a:pt x="0" y="0"/>
                </a:moveTo>
                <a:lnTo>
                  <a:pt x="5572231" y="0"/>
                </a:lnTo>
                <a:lnTo>
                  <a:pt x="5572231" y="3231894"/>
                </a:lnTo>
                <a:lnTo>
                  <a:pt x="0" y="3231894"/>
                </a:lnTo>
                <a:lnTo>
                  <a:pt x="0" y="0"/>
                </a:lnTo>
                <a:close/>
              </a:path>
            </a:pathLst>
          </a:custGeom>
          <a:blipFill>
            <a:blip r:embed="rId2"/>
            <a:stretch>
              <a:fillRect/>
            </a:stretch>
          </a:blipFill>
        </p:spPr>
      </p:sp>
      <p:sp>
        <p:nvSpPr>
          <p:cNvPr id="4" name="Freeform 4"/>
          <p:cNvSpPr/>
          <p:nvPr/>
        </p:nvSpPr>
        <p:spPr>
          <a:xfrm>
            <a:off x="2715258" y="7438424"/>
            <a:ext cx="2099388" cy="2057400"/>
          </a:xfrm>
          <a:custGeom>
            <a:avLst/>
            <a:gdLst/>
            <a:ahLst/>
            <a:cxnLst/>
            <a:rect l="l" t="t" r="r" b="b"/>
            <a:pathLst>
              <a:path w="2099388" h="2057400">
                <a:moveTo>
                  <a:pt x="0" y="0"/>
                </a:moveTo>
                <a:lnTo>
                  <a:pt x="2099387" y="0"/>
                </a:lnTo>
                <a:lnTo>
                  <a:pt x="20993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134066" y="7438424"/>
            <a:ext cx="2237565" cy="2013808"/>
          </a:xfrm>
          <a:custGeom>
            <a:avLst/>
            <a:gdLst/>
            <a:ahLst/>
            <a:cxnLst/>
            <a:rect l="l" t="t" r="r" b="b"/>
            <a:pathLst>
              <a:path w="2237565" h="2013808">
                <a:moveTo>
                  <a:pt x="0" y="0"/>
                </a:moveTo>
                <a:lnTo>
                  <a:pt x="2237565" y="0"/>
                </a:lnTo>
                <a:lnTo>
                  <a:pt x="2237565" y="2013809"/>
                </a:lnTo>
                <a:lnTo>
                  <a:pt x="0" y="201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380553" y="7438424"/>
            <a:ext cx="2249053" cy="2253149"/>
          </a:xfrm>
          <a:custGeom>
            <a:avLst/>
            <a:gdLst/>
            <a:ahLst/>
            <a:cxnLst/>
            <a:rect l="l" t="t" r="r" b="b"/>
            <a:pathLst>
              <a:path w="2249053" h="2253149">
                <a:moveTo>
                  <a:pt x="0" y="0"/>
                </a:moveTo>
                <a:lnTo>
                  <a:pt x="2249053" y="0"/>
                </a:lnTo>
                <a:lnTo>
                  <a:pt x="2249053" y="2253149"/>
                </a:lnTo>
                <a:lnTo>
                  <a:pt x="0" y="22531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4185154" y="1083012"/>
            <a:ext cx="12694436" cy="762000"/>
          </a:xfrm>
          <a:prstGeom prst="rect">
            <a:avLst/>
          </a:prstGeom>
        </p:spPr>
        <p:txBody>
          <a:bodyPr lIns="0" tIns="0" rIns="0" bIns="0" rtlCol="0" anchor="t">
            <a:spAutoFit/>
          </a:bodyPr>
          <a:lstStyle/>
          <a:p>
            <a:pPr>
              <a:lnSpc>
                <a:spcPts val="6300"/>
              </a:lnSpc>
            </a:pPr>
            <a:r>
              <a:rPr lang="en-US" sz="4500">
                <a:solidFill>
                  <a:srgbClr val="000000"/>
                </a:solidFill>
                <a:latin typeface="Montserrat Bold" panose="00000800000000000000"/>
              </a:rPr>
              <a:t>4.1.1. Quy trình ngang hàng - Peer process</a:t>
            </a:r>
            <a:endParaRPr lang="en-US" sz="4500">
              <a:solidFill>
                <a:srgbClr val="000000"/>
              </a:solidFill>
              <a:latin typeface="Montserrat Bold" panose="00000800000000000000"/>
            </a:endParaRPr>
          </a:p>
        </p:txBody>
      </p:sp>
      <p:sp>
        <p:nvSpPr>
          <p:cNvPr id="8" name="TextBox 8"/>
          <p:cNvSpPr txBox="1"/>
          <p:nvPr/>
        </p:nvSpPr>
        <p:spPr>
          <a:xfrm>
            <a:off x="4117316" y="3720059"/>
            <a:ext cx="6878324" cy="15811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panose="00000500000000000000"/>
              </a:rPr>
              <a:t>Được thực hiện bởi một nhóm cá nhân quen thuộc với việc xem xét đánh giá các hiện vật  </a:t>
            </a:r>
            <a:endParaRPr lang="en-US" sz="3000">
              <a:solidFill>
                <a:srgbClr val="000000"/>
              </a:solidFill>
              <a:latin typeface="Montserrat" panose="000005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90226" y="2481478"/>
            <a:ext cx="2728110" cy="2728110"/>
          </a:xfrm>
          <a:custGeom>
            <a:avLst/>
            <a:gdLst/>
            <a:ahLst/>
            <a:cxnLst/>
            <a:rect l="l" t="t" r="r" b="b"/>
            <a:pathLst>
              <a:path w="2728110" h="2728110">
                <a:moveTo>
                  <a:pt x="0" y="0"/>
                </a:moveTo>
                <a:lnTo>
                  <a:pt x="2728110" y="0"/>
                </a:lnTo>
                <a:lnTo>
                  <a:pt x="2728110" y="2728110"/>
                </a:lnTo>
                <a:lnTo>
                  <a:pt x="0" y="27281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8949822" y="3407782"/>
            <a:ext cx="3419815" cy="851081"/>
            <a:chOff x="0" y="0"/>
            <a:chExt cx="900692" cy="224153"/>
          </a:xfrm>
        </p:grpSpPr>
        <p:sp>
          <p:nvSpPr>
            <p:cNvPr id="4" name="Freeform 4"/>
            <p:cNvSpPr/>
            <p:nvPr/>
          </p:nvSpPr>
          <p:spPr>
            <a:xfrm>
              <a:off x="0" y="0"/>
              <a:ext cx="900692" cy="224153"/>
            </a:xfrm>
            <a:custGeom>
              <a:avLst/>
              <a:gdLst/>
              <a:ahLst/>
              <a:cxnLst/>
              <a:rect l="l" t="t" r="r" b="b"/>
              <a:pathLst>
                <a:path w="900692" h="224153">
                  <a:moveTo>
                    <a:pt x="0" y="0"/>
                  </a:moveTo>
                  <a:lnTo>
                    <a:pt x="900692" y="0"/>
                  </a:lnTo>
                  <a:lnTo>
                    <a:pt x="900692" y="224153"/>
                  </a:lnTo>
                  <a:lnTo>
                    <a:pt x="0" y="224153"/>
                  </a:lnTo>
                  <a:close/>
                </a:path>
              </a:pathLst>
            </a:custGeom>
            <a:solidFill>
              <a:srgbClr val="FFFFFF"/>
            </a:solidFill>
          </p:spPr>
        </p:sp>
        <p:sp>
          <p:nvSpPr>
            <p:cNvPr id="5" name="TextBox 5"/>
            <p:cNvSpPr txBox="1"/>
            <p:nvPr/>
          </p:nvSpPr>
          <p:spPr>
            <a:xfrm>
              <a:off x="0" y="-47625"/>
              <a:ext cx="900692" cy="271778"/>
            </a:xfrm>
            <a:prstGeom prst="rect">
              <a:avLst/>
            </a:prstGeom>
          </p:spPr>
          <p:txBody>
            <a:bodyPr lIns="50800" tIns="50800" rIns="50800" bIns="50800" rtlCol="0" anchor="ctr"/>
            <a:lstStyle/>
            <a:p>
              <a:pPr algn="ctr">
                <a:lnSpc>
                  <a:spcPts val="3640"/>
                </a:lnSpc>
              </a:pPr>
            </a:p>
          </p:txBody>
        </p:sp>
      </p:grpSp>
      <p:sp>
        <p:nvSpPr>
          <p:cNvPr id="6" name="TextBox 6"/>
          <p:cNvSpPr txBox="1"/>
          <p:nvPr/>
        </p:nvSpPr>
        <p:spPr>
          <a:xfrm>
            <a:off x="3220946" y="530731"/>
            <a:ext cx="11846107" cy="1562100"/>
          </a:xfrm>
          <a:prstGeom prst="rect">
            <a:avLst/>
          </a:prstGeom>
        </p:spPr>
        <p:txBody>
          <a:bodyPr lIns="0" tIns="0" rIns="0" bIns="0" rtlCol="0" anchor="t">
            <a:spAutoFit/>
          </a:bodyPr>
          <a:lstStyle/>
          <a:p>
            <a:pPr>
              <a:lnSpc>
                <a:spcPts val="6300"/>
              </a:lnSpc>
            </a:pPr>
            <a:r>
              <a:rPr lang="en-US" sz="4500">
                <a:solidFill>
                  <a:srgbClr val="000000"/>
                </a:solidFill>
                <a:latin typeface="Montserrat Bold" panose="00000800000000000000"/>
              </a:rPr>
              <a:t>4.1.1.  Quy trình ngang hàng - Peer process</a:t>
            </a:r>
            <a:endParaRPr lang="en-US" sz="4500">
              <a:solidFill>
                <a:srgbClr val="000000"/>
              </a:solidFill>
              <a:latin typeface="Montserrat Bold" panose="00000800000000000000"/>
            </a:endParaRPr>
          </a:p>
        </p:txBody>
      </p:sp>
      <p:sp>
        <p:nvSpPr>
          <p:cNvPr id="7" name="Freeform 7"/>
          <p:cNvSpPr/>
          <p:nvPr/>
        </p:nvSpPr>
        <p:spPr>
          <a:xfrm rot="-1898322">
            <a:off x="-5867807" y="-306866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sp>
      <p:sp>
        <p:nvSpPr>
          <p:cNvPr id="8" name="Freeform 8"/>
          <p:cNvSpPr/>
          <p:nvPr/>
        </p:nvSpPr>
        <p:spPr>
          <a:xfrm>
            <a:off x="5781529" y="6920760"/>
            <a:ext cx="2795264" cy="2337540"/>
          </a:xfrm>
          <a:custGeom>
            <a:avLst/>
            <a:gdLst/>
            <a:ahLst/>
            <a:cxnLst/>
            <a:rect l="l" t="t" r="r" b="b"/>
            <a:pathLst>
              <a:path w="2795264" h="2337540">
                <a:moveTo>
                  <a:pt x="0" y="0"/>
                </a:moveTo>
                <a:lnTo>
                  <a:pt x="2795265" y="0"/>
                </a:lnTo>
                <a:lnTo>
                  <a:pt x="2795265" y="2337540"/>
                </a:lnTo>
                <a:lnTo>
                  <a:pt x="0" y="23375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9" name="Freeform 9"/>
          <p:cNvSpPr/>
          <p:nvPr/>
        </p:nvSpPr>
        <p:spPr>
          <a:xfrm>
            <a:off x="5754681" y="7465361"/>
            <a:ext cx="2560583" cy="1446729"/>
          </a:xfrm>
          <a:custGeom>
            <a:avLst/>
            <a:gdLst/>
            <a:ahLst/>
            <a:cxnLst/>
            <a:rect l="l" t="t" r="r" b="b"/>
            <a:pathLst>
              <a:path w="2560583" h="1446729">
                <a:moveTo>
                  <a:pt x="0" y="0"/>
                </a:moveTo>
                <a:lnTo>
                  <a:pt x="2560583" y="0"/>
                </a:lnTo>
                <a:lnTo>
                  <a:pt x="2560583" y="1446730"/>
                </a:lnTo>
                <a:lnTo>
                  <a:pt x="0" y="14467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220946" y="3559783"/>
            <a:ext cx="5067469"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Bold" panose="00000800000000000000"/>
              </a:rPr>
              <a:t>Quá trình ngang hàng</a:t>
            </a:r>
            <a:endParaRPr lang="en-US" sz="3000">
              <a:solidFill>
                <a:srgbClr val="000000"/>
              </a:solidFill>
              <a:latin typeface="Montserrat Bold" panose="00000800000000000000"/>
            </a:endParaRPr>
          </a:p>
        </p:txBody>
      </p:sp>
      <p:sp>
        <p:nvSpPr>
          <p:cNvPr id="11" name="TextBox 11"/>
          <p:cNvSpPr txBox="1"/>
          <p:nvPr/>
        </p:nvSpPr>
        <p:spPr>
          <a:xfrm>
            <a:off x="11514843" y="2623583"/>
            <a:ext cx="1709589"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Bold" panose="00000800000000000000"/>
              </a:rPr>
              <a:t>K</a:t>
            </a:r>
            <a:r>
              <a:rPr lang="en-US" sz="3000">
                <a:solidFill>
                  <a:srgbClr val="000000"/>
                </a:solidFill>
                <a:latin typeface="Montserrat Bold" panose="00000800000000000000"/>
              </a:rPr>
              <a:t>iểm tra</a:t>
            </a:r>
            <a:endParaRPr lang="en-US" sz="3000">
              <a:solidFill>
                <a:srgbClr val="000000"/>
              </a:solidFill>
              <a:latin typeface="Montserrat Bold" panose="00000800000000000000"/>
            </a:endParaRPr>
          </a:p>
        </p:txBody>
      </p:sp>
      <p:sp>
        <p:nvSpPr>
          <p:cNvPr id="12" name="TextBox 12"/>
          <p:cNvSpPr txBox="1"/>
          <p:nvPr/>
        </p:nvSpPr>
        <p:spPr>
          <a:xfrm>
            <a:off x="11496760" y="4535088"/>
            <a:ext cx="1980456"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Bold" panose="00000800000000000000"/>
              </a:rPr>
              <a:t>T</a:t>
            </a:r>
            <a:r>
              <a:rPr lang="en-US" sz="3000">
                <a:solidFill>
                  <a:srgbClr val="000000"/>
                </a:solidFill>
                <a:latin typeface="Montserrat Bold" panose="00000800000000000000"/>
              </a:rPr>
              <a:t>hực hiện</a:t>
            </a:r>
            <a:endParaRPr lang="en-US" sz="3000">
              <a:solidFill>
                <a:srgbClr val="000000"/>
              </a:solidFill>
              <a:latin typeface="Montserrat Bold" panose="00000800000000000000"/>
            </a:endParaRPr>
          </a:p>
        </p:txBody>
      </p:sp>
      <p:sp>
        <p:nvSpPr>
          <p:cNvPr id="13" name="TextBox 13"/>
          <p:cNvSpPr txBox="1"/>
          <p:nvPr/>
        </p:nvSpPr>
        <p:spPr>
          <a:xfrm>
            <a:off x="10603618" y="7803780"/>
            <a:ext cx="5067469"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Bold" panose="00000800000000000000"/>
              </a:rPr>
              <a:t>Không phải giám sát</a:t>
            </a:r>
            <a:endParaRPr lang="en-US" sz="3000">
              <a:solidFill>
                <a:srgbClr val="000000"/>
              </a:solidFill>
              <a:latin typeface="Montserrat Bold" panose="000008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4792084" y="1925410"/>
            <a:ext cx="2711138" cy="3276300"/>
          </a:xfrm>
          <a:custGeom>
            <a:avLst/>
            <a:gdLst/>
            <a:ahLst/>
            <a:cxnLst/>
            <a:rect l="l" t="t" r="r" b="b"/>
            <a:pathLst>
              <a:path w="2711138" h="3276300">
                <a:moveTo>
                  <a:pt x="0" y="0"/>
                </a:moveTo>
                <a:lnTo>
                  <a:pt x="2711138" y="0"/>
                </a:lnTo>
                <a:lnTo>
                  <a:pt x="2711138" y="3276300"/>
                </a:lnTo>
                <a:lnTo>
                  <a:pt x="0" y="3276300"/>
                </a:lnTo>
                <a:lnTo>
                  <a:pt x="0" y="0"/>
                </a:lnTo>
                <a:close/>
              </a:path>
            </a:pathLst>
          </a:custGeom>
          <a:blipFill>
            <a:blip r:embed="rId2"/>
            <a:stretch>
              <a:fillRect/>
            </a:stretch>
          </a:blipFill>
        </p:spPr>
      </p:sp>
      <p:sp>
        <p:nvSpPr>
          <p:cNvPr id="4" name="Freeform 4"/>
          <p:cNvSpPr/>
          <p:nvPr/>
        </p:nvSpPr>
        <p:spPr>
          <a:xfrm>
            <a:off x="12136426" y="2301389"/>
            <a:ext cx="4466971" cy="2842111"/>
          </a:xfrm>
          <a:custGeom>
            <a:avLst/>
            <a:gdLst/>
            <a:ahLst/>
            <a:cxnLst/>
            <a:rect l="l" t="t" r="r" b="b"/>
            <a:pathLst>
              <a:path w="4466971" h="2842111">
                <a:moveTo>
                  <a:pt x="0" y="0"/>
                </a:moveTo>
                <a:lnTo>
                  <a:pt x="4466972" y="0"/>
                </a:lnTo>
                <a:lnTo>
                  <a:pt x="4466972" y="2842111"/>
                </a:lnTo>
                <a:lnTo>
                  <a:pt x="0" y="2842111"/>
                </a:lnTo>
                <a:lnTo>
                  <a:pt x="0" y="0"/>
                </a:lnTo>
                <a:close/>
              </a:path>
            </a:pathLst>
          </a:custGeom>
          <a:blipFill>
            <a:blip r:embed="rId3"/>
            <a:stretch>
              <a:fillRect/>
            </a:stretch>
          </a:blipFill>
        </p:spPr>
      </p:sp>
      <p:sp>
        <p:nvSpPr>
          <p:cNvPr id="5" name="Freeform 5"/>
          <p:cNvSpPr/>
          <p:nvPr/>
        </p:nvSpPr>
        <p:spPr>
          <a:xfrm>
            <a:off x="4660252" y="7089933"/>
            <a:ext cx="3027578" cy="2126874"/>
          </a:xfrm>
          <a:custGeom>
            <a:avLst/>
            <a:gdLst/>
            <a:ahLst/>
            <a:cxnLst/>
            <a:rect l="l" t="t" r="r" b="b"/>
            <a:pathLst>
              <a:path w="3027578" h="2126874">
                <a:moveTo>
                  <a:pt x="0" y="0"/>
                </a:moveTo>
                <a:lnTo>
                  <a:pt x="3027578" y="0"/>
                </a:lnTo>
                <a:lnTo>
                  <a:pt x="3027578" y="2126873"/>
                </a:lnTo>
                <a:lnTo>
                  <a:pt x="0" y="2126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552465" y="6712337"/>
            <a:ext cx="3706835" cy="2882064"/>
          </a:xfrm>
          <a:custGeom>
            <a:avLst/>
            <a:gdLst/>
            <a:ahLst/>
            <a:cxnLst/>
            <a:rect l="l" t="t" r="r" b="b"/>
            <a:pathLst>
              <a:path w="3706835" h="2882064">
                <a:moveTo>
                  <a:pt x="0" y="0"/>
                </a:moveTo>
                <a:lnTo>
                  <a:pt x="3706835" y="0"/>
                </a:lnTo>
                <a:lnTo>
                  <a:pt x="3706835" y="2882065"/>
                </a:lnTo>
                <a:lnTo>
                  <a:pt x="0" y="2882065"/>
                </a:lnTo>
                <a:lnTo>
                  <a:pt x="0" y="0"/>
                </a:lnTo>
                <a:close/>
              </a:path>
            </a:pathLst>
          </a:custGeom>
          <a:blipFill>
            <a:blip r:embed="rId6"/>
            <a:stretch>
              <a:fillRect/>
            </a:stretch>
          </a:blipFill>
        </p:spPr>
      </p:sp>
      <p:sp>
        <p:nvSpPr>
          <p:cNvPr id="7" name="TextBox 7"/>
          <p:cNvSpPr txBox="1"/>
          <p:nvPr/>
        </p:nvSpPr>
        <p:spPr>
          <a:xfrm>
            <a:off x="327547" y="857401"/>
            <a:ext cx="15289786" cy="685800"/>
          </a:xfrm>
          <a:prstGeom prst="rect">
            <a:avLst/>
          </a:prstGeom>
        </p:spPr>
        <p:txBody>
          <a:bodyPr lIns="0" tIns="0" rIns="0" bIns="0" rtlCol="0" anchor="t">
            <a:spAutoFit/>
          </a:bodyPr>
          <a:lstStyle/>
          <a:p>
            <a:pPr marL="0" lvl="0" indent="0" algn="l">
              <a:lnSpc>
                <a:spcPts val="5400"/>
              </a:lnSpc>
              <a:spcBef>
                <a:spcPct val="0"/>
              </a:spcBef>
            </a:pPr>
            <a:r>
              <a:rPr lang="en-US" sz="4500">
                <a:solidFill>
                  <a:srgbClr val="101010"/>
                </a:solidFill>
                <a:latin typeface="Montserrat Bold" panose="00000800000000000000"/>
              </a:rPr>
              <a:t>4.1.2. Vai trò được chỉ định cụ thể  - Specified role</a:t>
            </a:r>
            <a:endParaRPr lang="en-US" sz="4500">
              <a:solidFill>
                <a:srgbClr val="101010"/>
              </a:solidFill>
              <a:latin typeface="Montserrat Bold" panose="00000800000000000000"/>
            </a:endParaRPr>
          </a:p>
        </p:txBody>
      </p:sp>
      <p:sp>
        <p:nvSpPr>
          <p:cNvPr id="8" name="TextBox 8"/>
          <p:cNvSpPr txBox="1"/>
          <p:nvPr/>
        </p:nvSpPr>
        <p:spPr>
          <a:xfrm>
            <a:off x="872755" y="3115250"/>
            <a:ext cx="3787496" cy="514350"/>
          </a:xfrm>
          <a:prstGeom prst="rect">
            <a:avLst/>
          </a:prstGeom>
        </p:spPr>
        <p:txBody>
          <a:bodyPr lIns="0" tIns="0" rIns="0" bIns="0" rtlCol="0" anchor="t">
            <a:spAutoFit/>
          </a:bodyPr>
          <a:lstStyle/>
          <a:p>
            <a:pPr>
              <a:lnSpc>
                <a:spcPts val="4200"/>
              </a:lnSpc>
            </a:pPr>
            <a:r>
              <a:rPr lang="en-US" sz="3000">
                <a:solidFill>
                  <a:srgbClr val="000000"/>
                </a:solidFill>
                <a:latin typeface="Montserrat Bold" panose="00000800000000000000"/>
              </a:rPr>
              <a:t>1. Người điều hành</a:t>
            </a:r>
            <a:endParaRPr lang="en-US" sz="3000">
              <a:solidFill>
                <a:srgbClr val="000000"/>
              </a:solidFill>
              <a:latin typeface="Montserrat Bold" panose="00000800000000000000"/>
            </a:endParaRPr>
          </a:p>
        </p:txBody>
      </p:sp>
      <p:sp>
        <p:nvSpPr>
          <p:cNvPr id="9" name="TextBox 9"/>
          <p:cNvSpPr txBox="1"/>
          <p:nvPr/>
        </p:nvSpPr>
        <p:spPr>
          <a:xfrm>
            <a:off x="9916288" y="3115250"/>
            <a:ext cx="2220138" cy="514350"/>
          </a:xfrm>
          <a:prstGeom prst="rect">
            <a:avLst/>
          </a:prstGeom>
        </p:spPr>
        <p:txBody>
          <a:bodyPr lIns="0" tIns="0" rIns="0" bIns="0" rtlCol="0" anchor="t">
            <a:spAutoFit/>
          </a:bodyPr>
          <a:lstStyle/>
          <a:p>
            <a:pPr>
              <a:lnSpc>
                <a:spcPts val="4200"/>
              </a:lnSpc>
            </a:pPr>
            <a:r>
              <a:rPr lang="en-US" sz="3000">
                <a:solidFill>
                  <a:srgbClr val="000000"/>
                </a:solidFill>
                <a:latin typeface="Montserrat Bold" panose="00000800000000000000"/>
              </a:rPr>
              <a:t>2. Tác giả</a:t>
            </a:r>
            <a:endParaRPr lang="en-US" sz="3000">
              <a:solidFill>
                <a:srgbClr val="000000"/>
              </a:solidFill>
              <a:latin typeface="Montserrat Bold" panose="00000800000000000000"/>
            </a:endParaRPr>
          </a:p>
        </p:txBody>
      </p:sp>
      <p:sp>
        <p:nvSpPr>
          <p:cNvPr id="10" name="TextBox 10"/>
          <p:cNvSpPr txBox="1"/>
          <p:nvPr/>
        </p:nvSpPr>
        <p:spPr>
          <a:xfrm>
            <a:off x="1226497" y="7705060"/>
            <a:ext cx="3705926" cy="514350"/>
          </a:xfrm>
          <a:prstGeom prst="rect">
            <a:avLst/>
          </a:prstGeom>
        </p:spPr>
        <p:txBody>
          <a:bodyPr lIns="0" tIns="0" rIns="0" bIns="0" rtlCol="0" anchor="t">
            <a:spAutoFit/>
          </a:bodyPr>
          <a:lstStyle/>
          <a:p>
            <a:pPr>
              <a:lnSpc>
                <a:spcPts val="4200"/>
              </a:lnSpc>
            </a:pPr>
            <a:r>
              <a:rPr lang="en-US" sz="3000">
                <a:solidFill>
                  <a:srgbClr val="000000"/>
                </a:solidFill>
                <a:latin typeface="Montserrat Bold" panose="00000800000000000000"/>
              </a:rPr>
              <a:t>3. Người ghi chép</a:t>
            </a:r>
            <a:endParaRPr lang="en-US" sz="3000">
              <a:solidFill>
                <a:srgbClr val="000000"/>
              </a:solidFill>
              <a:latin typeface="Montserrat Bold" panose="00000800000000000000"/>
            </a:endParaRPr>
          </a:p>
        </p:txBody>
      </p:sp>
      <p:sp>
        <p:nvSpPr>
          <p:cNvPr id="11" name="TextBox 11"/>
          <p:cNvSpPr txBox="1"/>
          <p:nvPr/>
        </p:nvSpPr>
        <p:spPr>
          <a:xfrm>
            <a:off x="9481710" y="7705060"/>
            <a:ext cx="3462933"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Bold" panose="00000800000000000000"/>
              </a:rPr>
              <a:t>4. </a:t>
            </a:r>
            <a:r>
              <a:rPr lang="en-US" sz="3000">
                <a:solidFill>
                  <a:srgbClr val="000000"/>
                </a:solidFill>
                <a:latin typeface="Montserrat Bold" panose="00000800000000000000"/>
              </a:rPr>
              <a:t>Người kiểm tra</a:t>
            </a:r>
            <a:endParaRPr lang="en-US" sz="3000">
              <a:solidFill>
                <a:srgbClr val="000000"/>
              </a:solidFill>
              <a:latin typeface="Montserrat Bold" panose="000008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4612009" y="3585276"/>
            <a:ext cx="8700980" cy="8722787"/>
          </a:xfrm>
          <a:custGeom>
            <a:avLst/>
            <a:gdLst/>
            <a:ahLst/>
            <a:cxnLst/>
            <a:rect l="l" t="t" r="r" b="b"/>
            <a:pathLst>
              <a:path w="8700980" h="8722787">
                <a:moveTo>
                  <a:pt x="0" y="0"/>
                </a:moveTo>
                <a:lnTo>
                  <a:pt x="8700981" y="0"/>
                </a:lnTo>
                <a:lnTo>
                  <a:pt x="8700981" y="8722787"/>
                </a:lnTo>
                <a:lnTo>
                  <a:pt x="0" y="8722787"/>
                </a:lnTo>
                <a:lnTo>
                  <a:pt x="0" y="0"/>
                </a:lnTo>
                <a:close/>
              </a:path>
            </a:pathLst>
          </a:custGeom>
          <a:blipFill>
            <a:blip r:embed="rId1"/>
            <a:stretch>
              <a:fillRect/>
            </a:stretch>
          </a:blipFill>
        </p:spPr>
      </p:sp>
      <p:sp>
        <p:nvSpPr>
          <p:cNvPr id="3" name="Freeform 3"/>
          <p:cNvSpPr/>
          <p:nvPr/>
        </p:nvSpPr>
        <p:spPr>
          <a:xfrm>
            <a:off x="12794140" y="2889328"/>
            <a:ext cx="4292748" cy="3681031"/>
          </a:xfrm>
          <a:custGeom>
            <a:avLst/>
            <a:gdLst/>
            <a:ahLst/>
            <a:cxnLst/>
            <a:rect l="l" t="t" r="r" b="b"/>
            <a:pathLst>
              <a:path w="4292748" h="3681031">
                <a:moveTo>
                  <a:pt x="0" y="0"/>
                </a:moveTo>
                <a:lnTo>
                  <a:pt x="4292748" y="0"/>
                </a:lnTo>
                <a:lnTo>
                  <a:pt x="4292748" y="3681031"/>
                </a:lnTo>
                <a:lnTo>
                  <a:pt x="0" y="3681031"/>
                </a:lnTo>
                <a:lnTo>
                  <a:pt x="0" y="0"/>
                </a:lnTo>
                <a:close/>
              </a:path>
            </a:pathLst>
          </a:custGeom>
          <a:blipFill>
            <a:blip r:embed="rId2"/>
            <a:stretch>
              <a:fillRect/>
            </a:stretch>
          </a:blipFill>
        </p:spPr>
      </p:sp>
      <p:sp>
        <p:nvSpPr>
          <p:cNvPr id="4" name="Freeform 4"/>
          <p:cNvSpPr/>
          <p:nvPr/>
        </p:nvSpPr>
        <p:spPr>
          <a:xfrm>
            <a:off x="7362103" y="6860957"/>
            <a:ext cx="2397343" cy="2397343"/>
          </a:xfrm>
          <a:custGeom>
            <a:avLst/>
            <a:gdLst/>
            <a:ahLst/>
            <a:cxnLst/>
            <a:rect l="l" t="t" r="r" b="b"/>
            <a:pathLst>
              <a:path w="2397343" h="2397343">
                <a:moveTo>
                  <a:pt x="0" y="0"/>
                </a:moveTo>
                <a:lnTo>
                  <a:pt x="2397343" y="0"/>
                </a:lnTo>
                <a:lnTo>
                  <a:pt x="2397343" y="2397343"/>
                </a:lnTo>
                <a:lnTo>
                  <a:pt x="0" y="2397343"/>
                </a:lnTo>
                <a:lnTo>
                  <a:pt x="0" y="0"/>
                </a:lnTo>
                <a:close/>
              </a:path>
            </a:pathLst>
          </a:custGeom>
          <a:blipFill>
            <a:blip r:embed="rId3"/>
            <a:stretch>
              <a:fillRect/>
            </a:stretch>
          </a:blipFill>
        </p:spPr>
      </p:sp>
      <p:sp>
        <p:nvSpPr>
          <p:cNvPr id="5" name="TextBox 5"/>
          <p:cNvSpPr txBox="1"/>
          <p:nvPr/>
        </p:nvSpPr>
        <p:spPr>
          <a:xfrm>
            <a:off x="2588672" y="952500"/>
            <a:ext cx="10785697" cy="1562100"/>
          </a:xfrm>
          <a:prstGeom prst="rect">
            <a:avLst/>
          </a:prstGeom>
        </p:spPr>
        <p:txBody>
          <a:bodyPr lIns="0" tIns="0" rIns="0" bIns="0" rtlCol="0" anchor="t">
            <a:spAutoFit/>
          </a:bodyPr>
          <a:lstStyle/>
          <a:p>
            <a:pPr>
              <a:lnSpc>
                <a:spcPts val="6300"/>
              </a:lnSpc>
            </a:pPr>
            <a:r>
              <a:rPr lang="en-US" sz="4500">
                <a:solidFill>
                  <a:srgbClr val="000000"/>
                </a:solidFill>
                <a:latin typeface="Montserrat Bold" panose="00000800000000000000"/>
              </a:rPr>
              <a:t>4.1.3. Phát hiện thay vì sửa lỗi - Defect Detection, not Defect Repair</a:t>
            </a:r>
            <a:endParaRPr lang="en-US" sz="4500">
              <a:solidFill>
                <a:srgbClr val="000000"/>
              </a:solidFill>
              <a:latin typeface="Montserrat Bold" panose="00000800000000000000"/>
            </a:endParaRPr>
          </a:p>
        </p:txBody>
      </p:sp>
      <p:sp>
        <p:nvSpPr>
          <p:cNvPr id="6" name="TextBox 6"/>
          <p:cNvSpPr txBox="1"/>
          <p:nvPr/>
        </p:nvSpPr>
        <p:spPr>
          <a:xfrm>
            <a:off x="3853509" y="3614811"/>
            <a:ext cx="7979713" cy="15811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panose="00000500000000000000"/>
              </a:rPr>
              <a:t>Việc kiểm tra nên tập trung vào việc xác định các khiếm khuyết và đặc biệt loại trừ mọi thảo luận về việc sửa chữa chúng</a:t>
            </a:r>
            <a:endParaRPr lang="en-US" sz="3000">
              <a:solidFill>
                <a:srgbClr val="000000"/>
              </a:solidFill>
              <a:latin typeface="Montserrat" panose="000005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11971791" y="2712560"/>
            <a:ext cx="4796242" cy="6545740"/>
          </a:xfrm>
          <a:custGeom>
            <a:avLst/>
            <a:gdLst/>
            <a:ahLst/>
            <a:cxnLst/>
            <a:rect l="l" t="t" r="r" b="b"/>
            <a:pathLst>
              <a:path w="4796242" h="6545740">
                <a:moveTo>
                  <a:pt x="0" y="0"/>
                </a:moveTo>
                <a:lnTo>
                  <a:pt x="4796242" y="0"/>
                </a:lnTo>
                <a:lnTo>
                  <a:pt x="4796242" y="6545740"/>
                </a:lnTo>
                <a:lnTo>
                  <a:pt x="0" y="65457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870503" y="7658991"/>
            <a:ext cx="1608331" cy="1473633"/>
          </a:xfrm>
          <a:custGeom>
            <a:avLst/>
            <a:gdLst/>
            <a:ahLst/>
            <a:cxnLst/>
            <a:rect l="l" t="t" r="r" b="b"/>
            <a:pathLst>
              <a:path w="1608331" h="1473633">
                <a:moveTo>
                  <a:pt x="0" y="0"/>
                </a:moveTo>
                <a:lnTo>
                  <a:pt x="1608331" y="0"/>
                </a:lnTo>
                <a:lnTo>
                  <a:pt x="1608331" y="1473633"/>
                </a:lnTo>
                <a:lnTo>
                  <a:pt x="0" y="1473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431465" y="7658991"/>
            <a:ext cx="1317239" cy="1315593"/>
          </a:xfrm>
          <a:custGeom>
            <a:avLst/>
            <a:gdLst/>
            <a:ahLst/>
            <a:cxnLst/>
            <a:rect l="l" t="t" r="r" b="b"/>
            <a:pathLst>
              <a:path w="1317239" h="1315593">
                <a:moveTo>
                  <a:pt x="0" y="0"/>
                </a:moveTo>
                <a:lnTo>
                  <a:pt x="1317239" y="0"/>
                </a:lnTo>
                <a:lnTo>
                  <a:pt x="1317239" y="1315593"/>
                </a:lnTo>
                <a:lnTo>
                  <a:pt x="0" y="13155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686455" y="857401"/>
            <a:ext cx="15289786" cy="685800"/>
          </a:xfrm>
          <a:prstGeom prst="rect">
            <a:avLst/>
          </a:prstGeom>
        </p:spPr>
        <p:txBody>
          <a:bodyPr lIns="0" tIns="0" rIns="0" bIns="0" rtlCol="0" anchor="t">
            <a:spAutoFit/>
          </a:bodyPr>
          <a:lstStyle/>
          <a:p>
            <a:pPr marL="0" lvl="0" indent="0" algn="l">
              <a:lnSpc>
                <a:spcPts val="5400"/>
              </a:lnSpc>
              <a:spcBef>
                <a:spcPct val="0"/>
              </a:spcBef>
            </a:pPr>
            <a:r>
              <a:rPr lang="en-US" sz="4500">
                <a:solidFill>
                  <a:srgbClr val="101010"/>
                </a:solidFill>
                <a:latin typeface="Montserrat Bold" panose="00000800000000000000"/>
              </a:rPr>
              <a:t>4.1.4. Sử dụng danh sách kiểm tra  - Checklists</a:t>
            </a:r>
            <a:endParaRPr lang="en-US" sz="4500">
              <a:solidFill>
                <a:srgbClr val="101010"/>
              </a:solidFill>
              <a:latin typeface="Montserrat Bold" panose="00000800000000000000"/>
            </a:endParaRPr>
          </a:p>
        </p:txBody>
      </p:sp>
      <p:sp>
        <p:nvSpPr>
          <p:cNvPr id="7" name="TextBox 7"/>
          <p:cNvSpPr txBox="1"/>
          <p:nvPr/>
        </p:nvSpPr>
        <p:spPr>
          <a:xfrm>
            <a:off x="1224468" y="2984738"/>
            <a:ext cx="8921926" cy="2647950"/>
          </a:xfrm>
          <a:prstGeom prst="rect">
            <a:avLst/>
          </a:prstGeom>
        </p:spPr>
        <p:txBody>
          <a:bodyPr lIns="0" tIns="0" rIns="0" bIns="0" rtlCol="0" anchor="t">
            <a:spAutoFit/>
          </a:bodyPr>
          <a:lstStyle/>
          <a:p>
            <a:pPr>
              <a:lnSpc>
                <a:spcPts val="4200"/>
              </a:lnSpc>
              <a:spcBef>
                <a:spcPct val="0"/>
              </a:spcBef>
            </a:pPr>
            <a:r>
              <a:rPr lang="en-US" sz="3000">
                <a:solidFill>
                  <a:srgbClr val="101010"/>
                </a:solidFill>
                <a:latin typeface="Montserrat" panose="00000500000000000000"/>
              </a:rPr>
              <a:t>Mỗi loại tạo phẩm như kế hoạch dự án, đặc tả yêu cầu, đặc tả thiết kế, kế hoạch quản lý cấu hình, mã nguồn, v.v. nên có danh sách kiểm tra riêng vì mỗi loại yêu cầu các lĩnh vực trọng tâm khác nhau</a:t>
            </a:r>
            <a:endParaRPr lang="en-US" sz="3000">
              <a:solidFill>
                <a:srgbClr val="101010"/>
              </a:solidFill>
              <a:latin typeface="Montserrat"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37601" y="-5158489"/>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702283" y="9780485"/>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1295712" y="1925257"/>
            <a:ext cx="8662501" cy="7852921"/>
          </a:xfrm>
          <a:custGeom>
            <a:avLst/>
            <a:gdLst/>
            <a:ahLst/>
            <a:cxnLst/>
            <a:rect l="l" t="t" r="r" b="b"/>
            <a:pathLst>
              <a:path w="8662501" h="7852921">
                <a:moveTo>
                  <a:pt x="0" y="0"/>
                </a:moveTo>
                <a:lnTo>
                  <a:pt x="8662501" y="0"/>
                </a:lnTo>
                <a:lnTo>
                  <a:pt x="8662501" y="7852921"/>
                </a:lnTo>
                <a:lnTo>
                  <a:pt x="0" y="7852921"/>
                </a:lnTo>
                <a:lnTo>
                  <a:pt x="0" y="0"/>
                </a:lnTo>
                <a:close/>
              </a:path>
            </a:pathLst>
          </a:custGeom>
          <a:blipFill>
            <a:blip r:embed="rId2"/>
            <a:stretch>
              <a:fillRect/>
            </a:stretch>
          </a:blipFill>
        </p:spPr>
      </p:sp>
      <p:sp>
        <p:nvSpPr>
          <p:cNvPr id="7" name="TextBox 7"/>
          <p:cNvSpPr txBox="1"/>
          <p:nvPr/>
        </p:nvSpPr>
        <p:spPr>
          <a:xfrm>
            <a:off x="1295712" y="761804"/>
            <a:ext cx="10811460"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Context and learning goal</a:t>
            </a:r>
            <a:endParaRPr lang="en-US" sz="6000">
              <a:solidFill>
                <a:srgbClr val="101010"/>
              </a:solidFill>
              <a:latin typeface="Montserrat Bold" panose="00000800000000000000"/>
            </a:endParaRPr>
          </a:p>
        </p:txBody>
      </p:sp>
      <p:sp>
        <p:nvSpPr>
          <p:cNvPr id="8" name="TextBox 8"/>
          <p:cNvSpPr txBox="1"/>
          <p:nvPr/>
        </p:nvSpPr>
        <p:spPr>
          <a:xfrm>
            <a:off x="10538556" y="2181717"/>
            <a:ext cx="6720744" cy="7076583"/>
          </a:xfrm>
          <a:prstGeom prst="rect">
            <a:avLst/>
          </a:prstGeom>
        </p:spPr>
        <p:txBody>
          <a:bodyPr lIns="0" tIns="0" rIns="0" bIns="0" rtlCol="0" anchor="t">
            <a:spAutoFit/>
          </a:bodyPr>
          <a:lstStyle/>
          <a:p>
            <a:pPr marL="794385" lvl="1" indent="-397510">
              <a:lnSpc>
                <a:spcPts val="8170"/>
              </a:lnSpc>
              <a:buFont typeface="Arial" panose="020B0604020202020204"/>
              <a:buChar char="•"/>
            </a:pPr>
            <a:r>
              <a:rPr lang="en-US" sz="3680">
                <a:solidFill>
                  <a:srgbClr val="000000"/>
                </a:solidFill>
                <a:latin typeface="Montserrat" panose="00000500000000000000"/>
              </a:rPr>
              <a:t>Quality principles</a:t>
            </a:r>
            <a:endParaRPr lang="en-US" sz="3680">
              <a:solidFill>
                <a:srgbClr val="000000"/>
              </a:solidFill>
              <a:latin typeface="Montserrat" panose="00000500000000000000"/>
            </a:endParaRPr>
          </a:p>
          <a:p>
            <a:pPr marL="794385" lvl="1" indent="-397510">
              <a:lnSpc>
                <a:spcPts val="8170"/>
              </a:lnSpc>
              <a:buFont typeface="Arial" panose="020B0604020202020204"/>
              <a:buChar char="•"/>
            </a:pPr>
            <a:r>
              <a:rPr lang="en-US" sz="3680">
                <a:solidFill>
                  <a:srgbClr val="000000"/>
                </a:solidFill>
                <a:latin typeface="Montserrat" panose="00000500000000000000"/>
              </a:rPr>
              <a:t>Quality planning</a:t>
            </a:r>
            <a:endParaRPr lang="en-US" sz="3680">
              <a:solidFill>
                <a:srgbClr val="000000"/>
              </a:solidFill>
              <a:latin typeface="Montserrat" panose="00000500000000000000"/>
            </a:endParaRPr>
          </a:p>
          <a:p>
            <a:pPr marL="794385" lvl="1" indent="-397510">
              <a:lnSpc>
                <a:spcPts val="8170"/>
              </a:lnSpc>
              <a:buFont typeface="Arial" panose="020B0604020202020204"/>
              <a:buChar char="•"/>
            </a:pPr>
            <a:r>
              <a:rPr lang="en-US" sz="3680">
                <a:solidFill>
                  <a:srgbClr val="000000"/>
                </a:solidFill>
                <a:latin typeface="Montserrat" panose="00000500000000000000"/>
              </a:rPr>
              <a:t>Inspections</a:t>
            </a:r>
            <a:endParaRPr lang="en-US" sz="3680">
              <a:solidFill>
                <a:srgbClr val="000000"/>
              </a:solidFill>
              <a:latin typeface="Montserrat" panose="00000500000000000000"/>
            </a:endParaRPr>
          </a:p>
          <a:p>
            <a:pPr marL="794385" lvl="1" indent="-397510">
              <a:lnSpc>
                <a:spcPts val="8170"/>
              </a:lnSpc>
              <a:buFont typeface="Arial" panose="020B0604020202020204"/>
              <a:buChar char="•"/>
            </a:pPr>
            <a:r>
              <a:rPr lang="en-US" sz="3680">
                <a:solidFill>
                  <a:srgbClr val="000000"/>
                </a:solidFill>
                <a:latin typeface="Montserrat" panose="00000500000000000000"/>
              </a:rPr>
              <a:t>Reviews and audits</a:t>
            </a:r>
            <a:endParaRPr lang="en-US" sz="3680">
              <a:solidFill>
                <a:srgbClr val="000000"/>
              </a:solidFill>
              <a:latin typeface="Montserrat" panose="00000500000000000000"/>
            </a:endParaRPr>
          </a:p>
          <a:p>
            <a:pPr marL="794385" lvl="1" indent="-397510">
              <a:lnSpc>
                <a:spcPts val="8170"/>
              </a:lnSpc>
              <a:buFont typeface="Arial" panose="020B0604020202020204"/>
              <a:buChar char="•"/>
            </a:pPr>
            <a:r>
              <a:rPr lang="en-US" sz="3680">
                <a:solidFill>
                  <a:srgbClr val="000000"/>
                </a:solidFill>
                <a:latin typeface="Montserrat" panose="00000500000000000000"/>
              </a:rPr>
              <a:t>Defect management</a:t>
            </a:r>
            <a:endParaRPr lang="en-US" sz="3680">
              <a:solidFill>
                <a:srgbClr val="000000"/>
              </a:solidFill>
              <a:latin typeface="Montserrat" panose="00000500000000000000"/>
            </a:endParaRPr>
          </a:p>
          <a:p>
            <a:pPr marL="794385" lvl="1" indent="-397510">
              <a:lnSpc>
                <a:spcPts val="8170"/>
              </a:lnSpc>
              <a:buFont typeface="Arial" panose="020B0604020202020204"/>
              <a:buChar char="•"/>
            </a:pPr>
            <a:r>
              <a:rPr lang="en-US" sz="3680">
                <a:solidFill>
                  <a:srgbClr val="000000"/>
                </a:solidFill>
                <a:latin typeface="Montserrat" panose="00000500000000000000"/>
              </a:rPr>
              <a:t>Process improvement</a:t>
            </a:r>
            <a:endParaRPr lang="en-US" sz="3680">
              <a:solidFill>
                <a:srgbClr val="000000"/>
              </a:solidFill>
              <a:latin typeface="Montserrat" panose="00000500000000000000"/>
            </a:endParaRPr>
          </a:p>
          <a:p>
            <a:pPr marL="794385" lvl="1" indent="-397510">
              <a:lnSpc>
                <a:spcPts val="8170"/>
              </a:lnSpc>
              <a:buFont typeface="Arial" panose="020B0604020202020204"/>
              <a:buChar char="•"/>
            </a:pPr>
            <a:r>
              <a:rPr lang="en-US" sz="3680">
                <a:solidFill>
                  <a:srgbClr val="000000"/>
                </a:solidFill>
                <a:latin typeface="Montserrat" panose="00000500000000000000"/>
              </a:rPr>
              <a:t>Organiztion quality</a:t>
            </a:r>
            <a:endParaRPr lang="en-US" sz="3680">
              <a:solidFill>
                <a:srgbClr val="000000"/>
              </a:solidFill>
              <a:latin typeface="Montserrat" panose="000005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00484" y="3029026"/>
            <a:ext cx="4938857" cy="4685740"/>
          </a:xfrm>
          <a:custGeom>
            <a:avLst/>
            <a:gdLst/>
            <a:ahLst/>
            <a:cxnLst/>
            <a:rect l="l" t="t" r="r" b="b"/>
            <a:pathLst>
              <a:path w="4938857" h="4685740">
                <a:moveTo>
                  <a:pt x="0" y="0"/>
                </a:moveTo>
                <a:lnTo>
                  <a:pt x="4938856" y="0"/>
                </a:lnTo>
                <a:lnTo>
                  <a:pt x="4938856" y="4685740"/>
                </a:lnTo>
                <a:lnTo>
                  <a:pt x="0" y="4685740"/>
                </a:lnTo>
                <a:lnTo>
                  <a:pt x="0" y="0"/>
                </a:lnTo>
                <a:close/>
              </a:path>
            </a:pathLst>
          </a:custGeom>
          <a:blipFill>
            <a:blip r:embed="rId1"/>
            <a:stretch>
              <a:fillRect/>
            </a:stretch>
          </a:blipFill>
        </p:spPr>
      </p:sp>
      <p:sp>
        <p:nvSpPr>
          <p:cNvPr id="3" name="Freeform 3"/>
          <p:cNvSpPr/>
          <p:nvPr/>
        </p:nvSpPr>
        <p:spPr>
          <a:xfrm>
            <a:off x="4219719" y="6446979"/>
            <a:ext cx="2883406" cy="2811321"/>
          </a:xfrm>
          <a:custGeom>
            <a:avLst/>
            <a:gdLst/>
            <a:ahLst/>
            <a:cxnLst/>
            <a:rect l="l" t="t" r="r" b="b"/>
            <a:pathLst>
              <a:path w="2883406" h="2811321">
                <a:moveTo>
                  <a:pt x="0" y="0"/>
                </a:moveTo>
                <a:lnTo>
                  <a:pt x="2883407" y="0"/>
                </a:lnTo>
                <a:lnTo>
                  <a:pt x="2883407" y="2811321"/>
                </a:lnTo>
                <a:lnTo>
                  <a:pt x="0" y="28113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3133" y="4095750"/>
            <a:ext cx="10423732" cy="1047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panose="00000500000000000000"/>
              </a:rPr>
              <a:t>Hiện vật đang được xem xét phải ở trạng thái sẵn sàng tốt nhất mà tác giả có thể thực hiện được</a:t>
            </a:r>
            <a:endParaRPr lang="en-US" sz="3000">
              <a:solidFill>
                <a:srgbClr val="000000"/>
              </a:solidFill>
              <a:latin typeface="Montserrat" panose="00000500000000000000"/>
            </a:endParaRPr>
          </a:p>
        </p:txBody>
      </p:sp>
      <p:sp>
        <p:nvSpPr>
          <p:cNvPr id="5" name="TextBox 5"/>
          <p:cNvSpPr txBox="1"/>
          <p:nvPr/>
        </p:nvSpPr>
        <p:spPr>
          <a:xfrm>
            <a:off x="686455" y="857401"/>
            <a:ext cx="11097087" cy="1371600"/>
          </a:xfrm>
          <a:prstGeom prst="rect">
            <a:avLst/>
          </a:prstGeom>
        </p:spPr>
        <p:txBody>
          <a:bodyPr lIns="0" tIns="0" rIns="0" bIns="0" rtlCol="0" anchor="t">
            <a:spAutoFit/>
          </a:bodyPr>
          <a:lstStyle/>
          <a:p>
            <a:pPr marL="0" lvl="0" indent="0" algn="l">
              <a:lnSpc>
                <a:spcPts val="5400"/>
              </a:lnSpc>
              <a:spcBef>
                <a:spcPct val="0"/>
              </a:spcBef>
            </a:pPr>
            <a:r>
              <a:rPr lang="en-US" sz="4500">
                <a:solidFill>
                  <a:srgbClr val="101010"/>
                </a:solidFill>
                <a:latin typeface="Montserrat Bold" panose="00000800000000000000"/>
              </a:rPr>
              <a:t>4.1.5. Sản phẩm phải được hoàn thiện  - Artifact readiness</a:t>
            </a:r>
            <a:endParaRPr lang="en-US" sz="4500">
              <a:solidFill>
                <a:srgbClr val="101010"/>
              </a:solidFill>
              <a:latin typeface="Montserrat Bold" panose="00000800000000000000"/>
            </a:endParaRPr>
          </a:p>
        </p:txBody>
      </p:sp>
      <p:sp>
        <p:nvSpPr>
          <p:cNvPr id="6" name="Freeform 6"/>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4"/>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6455" y="857401"/>
            <a:ext cx="13919410" cy="685800"/>
          </a:xfrm>
          <a:prstGeom prst="rect">
            <a:avLst/>
          </a:prstGeom>
        </p:spPr>
        <p:txBody>
          <a:bodyPr lIns="0" tIns="0" rIns="0" bIns="0" rtlCol="0" anchor="t">
            <a:spAutoFit/>
          </a:bodyPr>
          <a:lstStyle/>
          <a:p>
            <a:pPr marL="0" lvl="0" indent="0" algn="l">
              <a:lnSpc>
                <a:spcPts val="5400"/>
              </a:lnSpc>
              <a:spcBef>
                <a:spcPct val="0"/>
              </a:spcBef>
            </a:pPr>
            <a:r>
              <a:rPr lang="en-US" sz="4500">
                <a:solidFill>
                  <a:srgbClr val="101010"/>
                </a:solidFill>
                <a:latin typeface="Montserrat Bold" panose="00000800000000000000"/>
              </a:rPr>
              <a:t>4.1.6. Chuẩn bị đầy đủ  - Adequate Preparation</a:t>
            </a:r>
            <a:endParaRPr lang="en-US" sz="4500">
              <a:solidFill>
                <a:srgbClr val="101010"/>
              </a:solidFill>
              <a:latin typeface="Montserrat Bold" panose="00000800000000000000"/>
            </a:endParaRPr>
          </a:p>
        </p:txBody>
      </p:sp>
      <p:sp>
        <p:nvSpPr>
          <p:cNvPr id="3" name="Freeform 3"/>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4" name="Freeform 4"/>
          <p:cNvSpPr/>
          <p:nvPr/>
        </p:nvSpPr>
        <p:spPr>
          <a:xfrm>
            <a:off x="4761438" y="7032306"/>
            <a:ext cx="2389604" cy="2267137"/>
          </a:xfrm>
          <a:custGeom>
            <a:avLst/>
            <a:gdLst/>
            <a:ahLst/>
            <a:cxnLst/>
            <a:rect l="l" t="t" r="r" b="b"/>
            <a:pathLst>
              <a:path w="2389604" h="2267137">
                <a:moveTo>
                  <a:pt x="0" y="0"/>
                </a:moveTo>
                <a:lnTo>
                  <a:pt x="2389604" y="0"/>
                </a:lnTo>
                <a:lnTo>
                  <a:pt x="2389604" y="2267137"/>
                </a:lnTo>
                <a:lnTo>
                  <a:pt x="0" y="2267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186562" y="2647457"/>
            <a:ext cx="4796242" cy="6545740"/>
          </a:xfrm>
          <a:custGeom>
            <a:avLst/>
            <a:gdLst/>
            <a:ahLst/>
            <a:cxnLst/>
            <a:rect l="l" t="t" r="r" b="b"/>
            <a:pathLst>
              <a:path w="4796242" h="6545740">
                <a:moveTo>
                  <a:pt x="0" y="0"/>
                </a:moveTo>
                <a:lnTo>
                  <a:pt x="4796242" y="0"/>
                </a:lnTo>
                <a:lnTo>
                  <a:pt x="4796242" y="6545740"/>
                </a:lnTo>
                <a:lnTo>
                  <a:pt x="0" y="65457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2284895"/>
            <a:ext cx="10543504"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panose="00000500000000000000"/>
              </a:rPr>
              <a:t>Người kiểm tra phải làm ở mức độ chi tiết như tác giả  </a:t>
            </a:r>
            <a:endParaRPr lang="en-US" sz="3000">
              <a:solidFill>
                <a:srgbClr val="000000"/>
              </a:solidFill>
              <a:latin typeface="Montserrat" panose="00000500000000000000"/>
            </a:endParaRPr>
          </a:p>
        </p:txBody>
      </p:sp>
      <p:sp>
        <p:nvSpPr>
          <p:cNvPr id="7" name="TextBox 7"/>
          <p:cNvSpPr txBox="1"/>
          <p:nvPr/>
        </p:nvSpPr>
        <p:spPr>
          <a:xfrm>
            <a:off x="1148472" y="3350880"/>
            <a:ext cx="10423732" cy="21145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panose="00000500000000000000"/>
              </a:rPr>
              <a:t>Hiện vật đang được xem xét được phân phát vài ngày trước cuộc họp, cho phép các thanh tra viên có đủ thời gian để nghiên cứu tài liệu, xác định các lỗi và chuẩn bị các câu hỏi để hỏi khi kiểm tra</a:t>
            </a:r>
            <a:endParaRPr lang="en-US" sz="3000">
              <a:solidFill>
                <a:srgbClr val="000000"/>
              </a:solidFill>
              <a:latin typeface="Montserrat" panose="00000500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4329046" y="-2989794"/>
            <a:ext cx="8700980" cy="8722787"/>
          </a:xfrm>
          <a:custGeom>
            <a:avLst/>
            <a:gdLst/>
            <a:ahLst/>
            <a:cxnLst/>
            <a:rect l="l" t="t" r="r" b="b"/>
            <a:pathLst>
              <a:path w="8700980" h="8722787">
                <a:moveTo>
                  <a:pt x="0" y="0"/>
                </a:moveTo>
                <a:lnTo>
                  <a:pt x="8700980" y="0"/>
                </a:lnTo>
                <a:lnTo>
                  <a:pt x="8700980" y="8722788"/>
                </a:lnTo>
                <a:lnTo>
                  <a:pt x="0" y="8722788"/>
                </a:lnTo>
                <a:lnTo>
                  <a:pt x="0" y="0"/>
                </a:lnTo>
                <a:close/>
              </a:path>
            </a:pathLst>
          </a:custGeom>
          <a:blipFill>
            <a:blip r:embed="rId1"/>
            <a:stretch>
              <a:fillRect/>
            </a:stretch>
          </a:blipFill>
        </p:spPr>
      </p:sp>
      <p:sp>
        <p:nvSpPr>
          <p:cNvPr id="3" name="Freeform 3"/>
          <p:cNvSpPr/>
          <p:nvPr/>
        </p:nvSpPr>
        <p:spPr>
          <a:xfrm>
            <a:off x="14475009" y="7366870"/>
            <a:ext cx="2397343" cy="2397343"/>
          </a:xfrm>
          <a:custGeom>
            <a:avLst/>
            <a:gdLst/>
            <a:ahLst/>
            <a:cxnLst/>
            <a:rect l="l" t="t" r="r" b="b"/>
            <a:pathLst>
              <a:path w="2397343" h="2397343">
                <a:moveTo>
                  <a:pt x="0" y="0"/>
                </a:moveTo>
                <a:lnTo>
                  <a:pt x="2397343" y="0"/>
                </a:lnTo>
                <a:lnTo>
                  <a:pt x="2397343" y="2397343"/>
                </a:lnTo>
                <a:lnTo>
                  <a:pt x="0" y="2397343"/>
                </a:lnTo>
                <a:lnTo>
                  <a:pt x="0" y="0"/>
                </a:lnTo>
                <a:close/>
              </a:path>
            </a:pathLst>
          </a:custGeom>
          <a:blipFill>
            <a:blip r:embed="rId2"/>
            <a:stretch>
              <a:fillRect/>
            </a:stretch>
          </a:blipFill>
        </p:spPr>
      </p:sp>
      <p:sp>
        <p:nvSpPr>
          <p:cNvPr id="4" name="Freeform 4"/>
          <p:cNvSpPr/>
          <p:nvPr/>
        </p:nvSpPr>
        <p:spPr>
          <a:xfrm>
            <a:off x="589117" y="3804920"/>
            <a:ext cx="5598856" cy="4535073"/>
          </a:xfrm>
          <a:custGeom>
            <a:avLst/>
            <a:gdLst/>
            <a:ahLst/>
            <a:cxnLst/>
            <a:rect l="l" t="t" r="r" b="b"/>
            <a:pathLst>
              <a:path w="5598856" h="4535073">
                <a:moveTo>
                  <a:pt x="0" y="0"/>
                </a:moveTo>
                <a:lnTo>
                  <a:pt x="5598856" y="0"/>
                </a:lnTo>
                <a:lnTo>
                  <a:pt x="5598856" y="4535073"/>
                </a:lnTo>
                <a:lnTo>
                  <a:pt x="0" y="4535073"/>
                </a:lnTo>
                <a:lnTo>
                  <a:pt x="0" y="0"/>
                </a:lnTo>
                <a:close/>
              </a:path>
            </a:pathLst>
          </a:custGeom>
          <a:blipFill>
            <a:blip r:embed="rId3"/>
            <a:stretch>
              <a:fillRect/>
            </a:stretch>
          </a:blipFill>
        </p:spPr>
      </p:sp>
      <p:sp>
        <p:nvSpPr>
          <p:cNvPr id="5" name="TextBox 5"/>
          <p:cNvSpPr txBox="1"/>
          <p:nvPr/>
        </p:nvSpPr>
        <p:spPr>
          <a:xfrm>
            <a:off x="817513" y="952500"/>
            <a:ext cx="12351842" cy="762000"/>
          </a:xfrm>
          <a:prstGeom prst="rect">
            <a:avLst/>
          </a:prstGeom>
        </p:spPr>
        <p:txBody>
          <a:bodyPr lIns="0" tIns="0" rIns="0" bIns="0" rtlCol="0" anchor="t">
            <a:spAutoFit/>
          </a:bodyPr>
          <a:lstStyle/>
          <a:p>
            <a:pPr>
              <a:lnSpc>
                <a:spcPts val="6300"/>
              </a:lnSpc>
            </a:pPr>
            <a:r>
              <a:rPr lang="en-US" sz="4500">
                <a:solidFill>
                  <a:srgbClr val="000000"/>
                </a:solidFill>
                <a:latin typeface="Montserrat Bold" panose="00000800000000000000"/>
              </a:rPr>
              <a:t>4.1.7. Thu thập số liệu - Metrics Collection</a:t>
            </a:r>
            <a:endParaRPr lang="en-US" sz="4500">
              <a:solidFill>
                <a:srgbClr val="000000"/>
              </a:solidFill>
              <a:latin typeface="Montserrat Bold" panose="00000800000000000000"/>
            </a:endParaRPr>
          </a:p>
        </p:txBody>
      </p:sp>
      <p:sp>
        <p:nvSpPr>
          <p:cNvPr id="6" name="TextBox 6"/>
          <p:cNvSpPr txBox="1"/>
          <p:nvPr/>
        </p:nvSpPr>
        <p:spPr>
          <a:xfrm>
            <a:off x="1231404" y="2146582"/>
            <a:ext cx="11937950"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Bold" panose="00000800000000000000"/>
              </a:rPr>
              <a:t>Trong quá trình kiểm tra, số liệu được thu thập và phân tích</a:t>
            </a:r>
            <a:endParaRPr lang="en-US" sz="3000">
              <a:solidFill>
                <a:srgbClr val="000000"/>
              </a:solidFill>
              <a:latin typeface="Montserrat Bold" panose="00000800000000000000"/>
            </a:endParaRPr>
          </a:p>
        </p:txBody>
      </p:sp>
      <p:sp>
        <p:nvSpPr>
          <p:cNvPr id="7" name="TextBox 7"/>
          <p:cNvSpPr txBox="1"/>
          <p:nvPr/>
        </p:nvSpPr>
        <p:spPr>
          <a:xfrm>
            <a:off x="6694176" y="3097561"/>
            <a:ext cx="7585065" cy="4495800"/>
          </a:xfrm>
          <a:prstGeom prst="rect">
            <a:avLst/>
          </a:prstGeom>
        </p:spPr>
        <p:txBody>
          <a:bodyPr lIns="0" tIns="0" rIns="0" bIns="0" rtlCol="0" anchor="t">
            <a:spAutoFit/>
          </a:bodyPr>
          <a:lstStyle/>
          <a:p>
            <a:pPr marL="647700" lvl="1" indent="-323850">
              <a:lnSpc>
                <a:spcPts val="6000"/>
              </a:lnSpc>
              <a:buFont typeface="Arial" panose="020B0604020202020204"/>
              <a:buChar char="•"/>
            </a:pPr>
            <a:r>
              <a:rPr lang="en-US" sz="3000">
                <a:solidFill>
                  <a:srgbClr val="000000"/>
                </a:solidFill>
                <a:latin typeface="Montserrat" panose="00000500000000000000"/>
              </a:rPr>
              <a:t>Số lượng lỗi được phát hiện, theo mức độ nghiêm trọng và loại</a:t>
            </a:r>
            <a:endParaRPr lang="en-US" sz="3000">
              <a:solidFill>
                <a:srgbClr val="000000"/>
              </a:solidFill>
              <a:latin typeface="Montserrat" panose="00000500000000000000"/>
            </a:endParaRPr>
          </a:p>
          <a:p>
            <a:pPr marL="647700" lvl="1" indent="-323850">
              <a:lnSpc>
                <a:spcPts val="6000"/>
              </a:lnSpc>
              <a:buFont typeface="Arial" panose="020B0604020202020204"/>
              <a:buChar char="•"/>
            </a:pPr>
            <a:r>
              <a:rPr lang="en-US" sz="3000">
                <a:solidFill>
                  <a:srgbClr val="000000"/>
                </a:solidFill>
                <a:latin typeface="Montserrat" panose="00000500000000000000"/>
              </a:rPr>
              <a:t>Số lượng lỗi được phát hiện bởi từng loại bên liên quan khi kiểm tra</a:t>
            </a:r>
            <a:endParaRPr lang="en-US" sz="3000">
              <a:solidFill>
                <a:srgbClr val="000000"/>
              </a:solidFill>
              <a:latin typeface="Montserrat" panose="00000500000000000000"/>
            </a:endParaRPr>
          </a:p>
          <a:p>
            <a:pPr marL="647700" lvl="1" indent="-323850">
              <a:lnSpc>
                <a:spcPts val="6000"/>
              </a:lnSpc>
              <a:buFont typeface="Arial" panose="020B0604020202020204"/>
              <a:buChar char="•"/>
            </a:pPr>
            <a:r>
              <a:rPr lang="en-US" sz="3000">
                <a:solidFill>
                  <a:srgbClr val="000000"/>
                </a:solidFill>
                <a:latin typeface="Montserrat" panose="00000500000000000000"/>
              </a:rPr>
              <a:t>Số lỗi trên mỗi trang được xem xét</a:t>
            </a:r>
            <a:endParaRPr lang="en-US" sz="3000">
              <a:solidFill>
                <a:srgbClr val="000000"/>
              </a:solidFill>
              <a:latin typeface="Montserrat" panose="00000500000000000000"/>
            </a:endParaRPr>
          </a:p>
          <a:p>
            <a:pPr marL="647700" lvl="1" indent="-323850">
              <a:lnSpc>
                <a:spcPts val="6000"/>
              </a:lnSpc>
              <a:buFont typeface="Arial" panose="020B0604020202020204"/>
              <a:buChar char="•"/>
            </a:pPr>
            <a:r>
              <a:rPr lang="en-US" sz="3000">
                <a:solidFill>
                  <a:srgbClr val="000000"/>
                </a:solidFill>
                <a:latin typeface="Montserrat" panose="00000500000000000000"/>
              </a:rPr>
              <a:t>Tỷ lệ xem xét (số trang/giờ)</a:t>
            </a:r>
            <a:endParaRPr lang="en-US" sz="3000">
              <a:solidFill>
                <a:srgbClr val="000000"/>
              </a:solidFill>
              <a:latin typeface="Montserrat" panose="00000500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10992386" y="4092219"/>
            <a:ext cx="6531855" cy="4678441"/>
          </a:xfrm>
          <a:custGeom>
            <a:avLst/>
            <a:gdLst/>
            <a:ahLst/>
            <a:cxnLst/>
            <a:rect l="l" t="t" r="r" b="b"/>
            <a:pathLst>
              <a:path w="6531855" h="4678441">
                <a:moveTo>
                  <a:pt x="0" y="0"/>
                </a:moveTo>
                <a:lnTo>
                  <a:pt x="6531855" y="0"/>
                </a:lnTo>
                <a:lnTo>
                  <a:pt x="6531855" y="4678441"/>
                </a:lnTo>
                <a:lnTo>
                  <a:pt x="0" y="4678441"/>
                </a:lnTo>
                <a:lnTo>
                  <a:pt x="0" y="0"/>
                </a:lnTo>
                <a:close/>
              </a:path>
            </a:pathLst>
          </a:custGeom>
          <a:blipFill>
            <a:blip r:embed="rId2"/>
            <a:stretch>
              <a:fillRect/>
            </a:stretch>
          </a:blipFill>
        </p:spPr>
      </p:sp>
      <p:sp>
        <p:nvSpPr>
          <p:cNvPr id="4" name="Freeform 4"/>
          <p:cNvSpPr/>
          <p:nvPr/>
        </p:nvSpPr>
        <p:spPr>
          <a:xfrm>
            <a:off x="3349336" y="7420578"/>
            <a:ext cx="2015464" cy="1982713"/>
          </a:xfrm>
          <a:custGeom>
            <a:avLst/>
            <a:gdLst/>
            <a:ahLst/>
            <a:cxnLst/>
            <a:rect l="l" t="t" r="r" b="b"/>
            <a:pathLst>
              <a:path w="2015464" h="1982713">
                <a:moveTo>
                  <a:pt x="0" y="0"/>
                </a:moveTo>
                <a:lnTo>
                  <a:pt x="2015464" y="0"/>
                </a:lnTo>
                <a:lnTo>
                  <a:pt x="2015464" y="1982713"/>
                </a:lnTo>
                <a:lnTo>
                  <a:pt x="0" y="19827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86455" y="857401"/>
            <a:ext cx="15289786" cy="1371600"/>
          </a:xfrm>
          <a:prstGeom prst="rect">
            <a:avLst/>
          </a:prstGeom>
        </p:spPr>
        <p:txBody>
          <a:bodyPr lIns="0" tIns="0" rIns="0" bIns="0" rtlCol="0" anchor="t">
            <a:spAutoFit/>
          </a:bodyPr>
          <a:lstStyle/>
          <a:p>
            <a:pPr>
              <a:lnSpc>
                <a:spcPts val="5400"/>
              </a:lnSpc>
            </a:pPr>
            <a:r>
              <a:rPr lang="en-US" sz="4500">
                <a:solidFill>
                  <a:srgbClr val="101010"/>
                </a:solidFill>
                <a:latin typeface="Montserrat Bold" panose="00000800000000000000"/>
              </a:rPr>
              <a:t>4.1.8. Giới hạn thời gian  - Time Limit</a:t>
            </a:r>
            <a:endParaRPr lang="en-US" sz="4500">
              <a:solidFill>
                <a:srgbClr val="101010"/>
              </a:solidFill>
              <a:latin typeface="Montserrat Bold" panose="00000800000000000000"/>
            </a:endParaRPr>
          </a:p>
          <a:p>
            <a:pPr marL="0" lvl="0" indent="0" algn="l">
              <a:lnSpc>
                <a:spcPts val="5400"/>
              </a:lnSpc>
              <a:spcBef>
                <a:spcPct val="0"/>
              </a:spcBef>
            </a:pPr>
          </a:p>
        </p:txBody>
      </p:sp>
      <p:sp>
        <p:nvSpPr>
          <p:cNvPr id="6" name="TextBox 6"/>
          <p:cNvSpPr txBox="1"/>
          <p:nvPr/>
        </p:nvSpPr>
        <p:spPr>
          <a:xfrm>
            <a:off x="1224468" y="2984738"/>
            <a:ext cx="8921926" cy="1581150"/>
          </a:xfrm>
          <a:prstGeom prst="rect">
            <a:avLst/>
          </a:prstGeom>
        </p:spPr>
        <p:txBody>
          <a:bodyPr lIns="0" tIns="0" rIns="0" bIns="0" rtlCol="0" anchor="t">
            <a:spAutoFit/>
          </a:bodyPr>
          <a:lstStyle/>
          <a:p>
            <a:pPr>
              <a:lnSpc>
                <a:spcPts val="4200"/>
              </a:lnSpc>
              <a:spcBef>
                <a:spcPct val="0"/>
              </a:spcBef>
            </a:pPr>
            <a:r>
              <a:rPr lang="en-US" sz="3000">
                <a:solidFill>
                  <a:srgbClr val="101010"/>
                </a:solidFill>
                <a:latin typeface="Montserrat" panose="00000500000000000000"/>
              </a:rPr>
              <a:t>Mỗi buổi nên kéo dài tối đa hai giờ và nếu chưa hoàn thành trước đó thì buổi tiếp theo sẽ được lên lịch lại</a:t>
            </a:r>
            <a:endParaRPr lang="en-US" sz="3000">
              <a:solidFill>
                <a:srgbClr val="101010"/>
              </a:solidFill>
              <a:latin typeface="Montserrat" panose="0000050000000000000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70026" y="2697384"/>
            <a:ext cx="10547949" cy="6360493"/>
          </a:xfrm>
          <a:custGeom>
            <a:avLst/>
            <a:gdLst/>
            <a:ahLst/>
            <a:cxnLst/>
            <a:rect l="l" t="t" r="r" b="b"/>
            <a:pathLst>
              <a:path w="10547949" h="6360493">
                <a:moveTo>
                  <a:pt x="0" y="0"/>
                </a:moveTo>
                <a:lnTo>
                  <a:pt x="10547948" y="0"/>
                </a:lnTo>
                <a:lnTo>
                  <a:pt x="10547948" y="6360493"/>
                </a:lnTo>
                <a:lnTo>
                  <a:pt x="0" y="6360493"/>
                </a:lnTo>
                <a:lnTo>
                  <a:pt x="0" y="0"/>
                </a:lnTo>
                <a:close/>
              </a:path>
            </a:pathLst>
          </a:custGeom>
          <a:blipFill>
            <a:blip r:embed="rId1"/>
            <a:stretch>
              <a:fillRect/>
            </a:stretch>
          </a:blipFill>
        </p:spPr>
      </p:sp>
      <p:grpSp>
        <p:nvGrpSpPr>
          <p:cNvPr id="3" name="Group 3"/>
          <p:cNvGrpSpPr/>
          <p:nvPr/>
        </p:nvGrpSpPr>
        <p:grpSpPr>
          <a:xfrm rot="0">
            <a:off x="0" y="-588363"/>
            <a:ext cx="18288000" cy="1874361"/>
            <a:chOff x="0" y="0"/>
            <a:chExt cx="9414331" cy="964887"/>
          </a:xfrm>
        </p:grpSpPr>
        <p:sp>
          <p:nvSpPr>
            <p:cNvPr id="4" name="Freeform 4"/>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0" y="-38100"/>
              <a:ext cx="9414331" cy="1002987"/>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916852" y="1386517"/>
            <a:ext cx="10599610"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Montserrat Bold" panose="00000800000000000000"/>
              </a:rPr>
              <a:t>4.2. Quy trình kiểm thử</a:t>
            </a:r>
            <a:endParaRPr lang="en-US" sz="5000">
              <a:solidFill>
                <a:srgbClr val="000000"/>
              </a:solidFill>
              <a:latin typeface="Montserrat Bold" panose="0000080000000000000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5068306" y="-4001568"/>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1"/>
            <a:stretch>
              <a:fillRect/>
            </a:stretch>
          </a:blipFill>
        </p:spPr>
      </p:sp>
      <p:sp>
        <p:nvSpPr>
          <p:cNvPr id="3" name="Freeform 3"/>
          <p:cNvSpPr/>
          <p:nvPr/>
        </p:nvSpPr>
        <p:spPr>
          <a:xfrm>
            <a:off x="13654053" y="2047727"/>
            <a:ext cx="3957432" cy="5402638"/>
          </a:xfrm>
          <a:custGeom>
            <a:avLst/>
            <a:gdLst/>
            <a:ahLst/>
            <a:cxnLst/>
            <a:rect l="l" t="t" r="r" b="b"/>
            <a:pathLst>
              <a:path w="3957432" h="5402638">
                <a:moveTo>
                  <a:pt x="0" y="0"/>
                </a:moveTo>
                <a:lnTo>
                  <a:pt x="3957432" y="0"/>
                </a:lnTo>
                <a:lnTo>
                  <a:pt x="3957432" y="5402638"/>
                </a:lnTo>
                <a:lnTo>
                  <a:pt x="0" y="54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72008" y="8636933"/>
            <a:ext cx="1350942" cy="1354328"/>
          </a:xfrm>
          <a:custGeom>
            <a:avLst/>
            <a:gdLst/>
            <a:ahLst/>
            <a:cxnLst/>
            <a:rect l="l" t="t" r="r" b="b"/>
            <a:pathLst>
              <a:path w="1350942" h="1354328">
                <a:moveTo>
                  <a:pt x="0" y="0"/>
                </a:moveTo>
                <a:lnTo>
                  <a:pt x="1350942" y="0"/>
                </a:lnTo>
                <a:lnTo>
                  <a:pt x="1350942" y="1354328"/>
                </a:lnTo>
                <a:lnTo>
                  <a:pt x="0" y="13543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046223" y="2192565"/>
            <a:ext cx="10131332" cy="5257800"/>
          </a:xfrm>
          <a:prstGeom prst="rect">
            <a:avLst/>
          </a:prstGeom>
        </p:spPr>
        <p:txBody>
          <a:bodyPr lIns="0" tIns="0" rIns="0" bIns="0" rtlCol="0" anchor="t">
            <a:spAutoFit/>
          </a:bodyPr>
          <a:lstStyle/>
          <a:p>
            <a:pPr marL="647700" lvl="1" indent="-323850">
              <a:lnSpc>
                <a:spcPts val="6000"/>
              </a:lnSpc>
              <a:buFont typeface="Arial" panose="020B0604020202020204"/>
              <a:buChar char="•"/>
            </a:pPr>
            <a:r>
              <a:rPr lang="en-US" sz="3000">
                <a:solidFill>
                  <a:srgbClr val="000000"/>
                </a:solidFill>
                <a:latin typeface="Montserrat" panose="00000500000000000000"/>
              </a:rPr>
              <a:t>Điều này bao gồm việc quyết định những số liệu kiểm tra nào cần thu thập </a:t>
            </a:r>
            <a:endParaRPr lang="en-US" sz="3000">
              <a:solidFill>
                <a:srgbClr val="000000"/>
              </a:solidFill>
              <a:latin typeface="Montserrat" panose="00000500000000000000"/>
            </a:endParaRPr>
          </a:p>
          <a:p>
            <a:pPr marL="647700" lvl="1" indent="-323850">
              <a:lnSpc>
                <a:spcPts val="6000"/>
              </a:lnSpc>
              <a:buFont typeface="Arial" panose="020B0604020202020204"/>
              <a:buChar char="•"/>
            </a:pPr>
            <a:r>
              <a:rPr lang="en-US" sz="3000">
                <a:solidFill>
                  <a:srgbClr val="000000"/>
                </a:solidFill>
                <a:latin typeface="Montserrat" panose="00000500000000000000"/>
              </a:rPr>
              <a:t>Xác định các công cụ sẽ được sử dụng để ghi lại và phân tích những dữ liệu này</a:t>
            </a:r>
            <a:endParaRPr lang="en-US" sz="3000">
              <a:solidFill>
                <a:srgbClr val="000000"/>
              </a:solidFill>
              <a:latin typeface="Montserrat" panose="00000500000000000000"/>
            </a:endParaRPr>
          </a:p>
          <a:p>
            <a:pPr marL="647700" lvl="1" indent="-323850">
              <a:lnSpc>
                <a:spcPts val="6000"/>
              </a:lnSpc>
              <a:buFont typeface="Arial" panose="020B0604020202020204"/>
              <a:buChar char="•"/>
            </a:pPr>
            <a:r>
              <a:rPr lang="en-US" sz="3000">
                <a:solidFill>
                  <a:srgbClr val="000000"/>
                </a:solidFill>
                <a:latin typeface="Montserrat" panose="00000500000000000000"/>
              </a:rPr>
              <a:t>Quyết định ai sẽ tham gia kiểm tra và khi nào chúng sẽ diễn ra cũng như phân phát tài liệu vài ngày trước cuộc họp</a:t>
            </a:r>
            <a:endParaRPr lang="en-US" sz="3000">
              <a:solidFill>
                <a:srgbClr val="000000"/>
              </a:solidFill>
              <a:latin typeface="Montserrat" panose="00000500000000000000"/>
            </a:endParaRPr>
          </a:p>
        </p:txBody>
      </p:sp>
      <p:sp>
        <p:nvSpPr>
          <p:cNvPr id="6" name="Freeform 6"/>
          <p:cNvSpPr/>
          <p:nvPr/>
        </p:nvSpPr>
        <p:spPr>
          <a:xfrm>
            <a:off x="16793433" y="8812982"/>
            <a:ext cx="1178279" cy="1178279"/>
          </a:xfrm>
          <a:custGeom>
            <a:avLst/>
            <a:gdLst/>
            <a:ahLst/>
            <a:cxnLst/>
            <a:rect l="l" t="t" r="r" b="b"/>
            <a:pathLst>
              <a:path w="1178279" h="1178279">
                <a:moveTo>
                  <a:pt x="0" y="0"/>
                </a:moveTo>
                <a:lnTo>
                  <a:pt x="1178279" y="0"/>
                </a:lnTo>
                <a:lnTo>
                  <a:pt x="1178279" y="1178279"/>
                </a:lnTo>
                <a:lnTo>
                  <a:pt x="0" y="11782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476696" y="446766"/>
            <a:ext cx="12351842" cy="762000"/>
          </a:xfrm>
          <a:prstGeom prst="rect">
            <a:avLst/>
          </a:prstGeom>
        </p:spPr>
        <p:txBody>
          <a:bodyPr lIns="0" tIns="0" rIns="0" bIns="0" rtlCol="0" anchor="t">
            <a:spAutoFit/>
          </a:bodyPr>
          <a:lstStyle/>
          <a:p>
            <a:pPr>
              <a:lnSpc>
                <a:spcPts val="6300"/>
              </a:lnSpc>
            </a:pPr>
            <a:r>
              <a:rPr lang="en-US" sz="4500">
                <a:solidFill>
                  <a:srgbClr val="000000"/>
                </a:solidFill>
                <a:latin typeface="Montserrat Bold" panose="00000800000000000000"/>
              </a:rPr>
              <a:t>4.2.1. Lên kế hoạch - Planning</a:t>
            </a:r>
            <a:endParaRPr lang="en-US" sz="4500">
              <a:solidFill>
                <a:srgbClr val="000000"/>
              </a:solidFill>
              <a:latin typeface="Montserrat Bold" panose="0000080000000000000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5068306" y="-4001568"/>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1"/>
            <a:stretch>
              <a:fillRect/>
            </a:stretch>
          </a:blipFill>
        </p:spPr>
      </p:sp>
      <p:sp>
        <p:nvSpPr>
          <p:cNvPr id="3" name="Freeform 3"/>
          <p:cNvSpPr/>
          <p:nvPr/>
        </p:nvSpPr>
        <p:spPr>
          <a:xfrm>
            <a:off x="16793433" y="8812982"/>
            <a:ext cx="1178279" cy="1178279"/>
          </a:xfrm>
          <a:custGeom>
            <a:avLst/>
            <a:gdLst/>
            <a:ahLst/>
            <a:cxnLst/>
            <a:rect l="l" t="t" r="r" b="b"/>
            <a:pathLst>
              <a:path w="1178279" h="1178279">
                <a:moveTo>
                  <a:pt x="0" y="0"/>
                </a:moveTo>
                <a:lnTo>
                  <a:pt x="1178279" y="0"/>
                </a:lnTo>
                <a:lnTo>
                  <a:pt x="1178279" y="1178279"/>
                </a:lnTo>
                <a:lnTo>
                  <a:pt x="0" y="1178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344371" y="6702536"/>
            <a:ext cx="2344940" cy="2110446"/>
          </a:xfrm>
          <a:custGeom>
            <a:avLst/>
            <a:gdLst/>
            <a:ahLst/>
            <a:cxnLst/>
            <a:rect l="l" t="t" r="r" b="b"/>
            <a:pathLst>
              <a:path w="2344940" h="2110446">
                <a:moveTo>
                  <a:pt x="0" y="0"/>
                </a:moveTo>
                <a:lnTo>
                  <a:pt x="2344941" y="0"/>
                </a:lnTo>
                <a:lnTo>
                  <a:pt x="2344941" y="2110446"/>
                </a:lnTo>
                <a:lnTo>
                  <a:pt x="0" y="21104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357550" y="2421165"/>
            <a:ext cx="4025023" cy="4114800"/>
          </a:xfrm>
          <a:custGeom>
            <a:avLst/>
            <a:gdLst/>
            <a:ahLst/>
            <a:cxnLst/>
            <a:rect l="l" t="t" r="r" b="b"/>
            <a:pathLst>
              <a:path w="4025023" h="4114800">
                <a:moveTo>
                  <a:pt x="0" y="0"/>
                </a:moveTo>
                <a:lnTo>
                  <a:pt x="4025023" y="0"/>
                </a:lnTo>
                <a:lnTo>
                  <a:pt x="40250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046223" y="2192565"/>
            <a:ext cx="10131332" cy="2971800"/>
          </a:xfrm>
          <a:prstGeom prst="rect">
            <a:avLst/>
          </a:prstGeom>
        </p:spPr>
        <p:txBody>
          <a:bodyPr lIns="0" tIns="0" rIns="0" bIns="0" rtlCol="0" anchor="t">
            <a:spAutoFit/>
          </a:bodyPr>
          <a:lstStyle/>
          <a:p>
            <a:pPr marL="647700" lvl="1" indent="-323850">
              <a:lnSpc>
                <a:spcPts val="6000"/>
              </a:lnSpc>
              <a:buFont typeface="Arial" panose="020B0604020202020204"/>
              <a:buChar char="•"/>
            </a:pPr>
            <a:r>
              <a:rPr lang="en-US" sz="3000">
                <a:solidFill>
                  <a:srgbClr val="000000"/>
                </a:solidFill>
                <a:latin typeface="Montserrat" panose="00000500000000000000"/>
              </a:rPr>
              <a:t>Người kiểm tra thực hiện việc xem xét chi tiết tài liệu được giao  </a:t>
            </a:r>
            <a:endParaRPr lang="en-US" sz="3000">
              <a:solidFill>
                <a:srgbClr val="000000"/>
              </a:solidFill>
              <a:latin typeface="Montserrat" panose="00000500000000000000"/>
            </a:endParaRPr>
          </a:p>
          <a:p>
            <a:pPr marL="647700" lvl="1" indent="-323850">
              <a:lnSpc>
                <a:spcPts val="6000"/>
              </a:lnSpc>
              <a:buFont typeface="Arial" panose="020B0604020202020204"/>
              <a:buChar char="•"/>
            </a:pPr>
            <a:r>
              <a:rPr lang="en-US" sz="3000">
                <a:solidFill>
                  <a:srgbClr val="000000"/>
                </a:solidFill>
                <a:latin typeface="Montserrat" panose="00000500000000000000"/>
              </a:rPr>
              <a:t>Có thể sử dụng checklists </a:t>
            </a:r>
            <a:endParaRPr lang="en-US" sz="3000">
              <a:solidFill>
                <a:srgbClr val="000000"/>
              </a:solidFill>
              <a:latin typeface="Montserrat" panose="00000500000000000000"/>
            </a:endParaRPr>
          </a:p>
          <a:p>
            <a:pPr marL="647700" lvl="1" indent="-323850">
              <a:lnSpc>
                <a:spcPts val="6000"/>
              </a:lnSpc>
              <a:buFont typeface="Arial" panose="020B0604020202020204"/>
              <a:buChar char="•"/>
            </a:pPr>
            <a:r>
              <a:rPr lang="en-US" sz="3000">
                <a:solidFill>
                  <a:srgbClr val="000000"/>
                </a:solidFill>
                <a:latin typeface="Montserrat" panose="00000500000000000000"/>
              </a:rPr>
              <a:t>Thường xuyên cập nhật lỗi vào cơ sở dữ liệu</a:t>
            </a:r>
            <a:endParaRPr lang="en-US" sz="3000">
              <a:solidFill>
                <a:srgbClr val="000000"/>
              </a:solidFill>
              <a:latin typeface="Montserrat" panose="00000500000000000000"/>
            </a:endParaRPr>
          </a:p>
        </p:txBody>
      </p:sp>
      <p:sp>
        <p:nvSpPr>
          <p:cNvPr id="7" name="TextBox 7"/>
          <p:cNvSpPr txBox="1"/>
          <p:nvPr/>
        </p:nvSpPr>
        <p:spPr>
          <a:xfrm>
            <a:off x="3476696" y="446766"/>
            <a:ext cx="12351842" cy="762000"/>
          </a:xfrm>
          <a:prstGeom prst="rect">
            <a:avLst/>
          </a:prstGeom>
        </p:spPr>
        <p:txBody>
          <a:bodyPr lIns="0" tIns="0" rIns="0" bIns="0" rtlCol="0" anchor="t">
            <a:spAutoFit/>
          </a:bodyPr>
          <a:lstStyle/>
          <a:p>
            <a:pPr>
              <a:lnSpc>
                <a:spcPts val="6300"/>
              </a:lnSpc>
            </a:pPr>
            <a:r>
              <a:rPr lang="en-US" sz="4500">
                <a:solidFill>
                  <a:srgbClr val="000000"/>
                </a:solidFill>
                <a:latin typeface="Montserrat Bold" panose="00000800000000000000"/>
              </a:rPr>
              <a:t>4.2.2. Chuẩn bị - Preparation</a:t>
            </a:r>
            <a:endParaRPr lang="en-US" sz="4500">
              <a:solidFill>
                <a:srgbClr val="000000"/>
              </a:solidFill>
              <a:latin typeface="Montserrat Bold" panose="0000080000000000000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11212820" y="3086100"/>
            <a:ext cx="5441058" cy="4114800"/>
          </a:xfrm>
          <a:custGeom>
            <a:avLst/>
            <a:gdLst/>
            <a:ahLst/>
            <a:cxnLst/>
            <a:rect l="l" t="t" r="r" b="b"/>
            <a:pathLst>
              <a:path w="5441058" h="4114800">
                <a:moveTo>
                  <a:pt x="0" y="0"/>
                </a:moveTo>
                <a:lnTo>
                  <a:pt x="5441058" y="0"/>
                </a:lnTo>
                <a:lnTo>
                  <a:pt x="54410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944936" y="6238330"/>
            <a:ext cx="3480991" cy="3232970"/>
          </a:xfrm>
          <a:custGeom>
            <a:avLst/>
            <a:gdLst/>
            <a:ahLst/>
            <a:cxnLst/>
            <a:rect l="l" t="t" r="r" b="b"/>
            <a:pathLst>
              <a:path w="3480991" h="3232970">
                <a:moveTo>
                  <a:pt x="0" y="0"/>
                </a:moveTo>
                <a:lnTo>
                  <a:pt x="3480990" y="0"/>
                </a:lnTo>
                <a:lnTo>
                  <a:pt x="3480990" y="3232970"/>
                </a:lnTo>
                <a:lnTo>
                  <a:pt x="0" y="3232970"/>
                </a:lnTo>
                <a:lnTo>
                  <a:pt x="0" y="0"/>
                </a:lnTo>
                <a:close/>
              </a:path>
            </a:pathLst>
          </a:custGeom>
          <a:blipFill>
            <a:blip r:embed="rId4"/>
            <a:stretch>
              <a:fillRect/>
            </a:stretch>
          </a:blipFill>
        </p:spPr>
      </p:sp>
      <p:sp>
        <p:nvSpPr>
          <p:cNvPr id="5" name="TextBox 5"/>
          <p:cNvSpPr txBox="1"/>
          <p:nvPr/>
        </p:nvSpPr>
        <p:spPr>
          <a:xfrm>
            <a:off x="686455" y="857401"/>
            <a:ext cx="15289786" cy="1371600"/>
          </a:xfrm>
          <a:prstGeom prst="rect">
            <a:avLst/>
          </a:prstGeom>
        </p:spPr>
        <p:txBody>
          <a:bodyPr lIns="0" tIns="0" rIns="0" bIns="0" rtlCol="0" anchor="t">
            <a:spAutoFit/>
          </a:bodyPr>
          <a:lstStyle/>
          <a:p>
            <a:pPr>
              <a:lnSpc>
                <a:spcPts val="5400"/>
              </a:lnSpc>
            </a:pPr>
            <a:r>
              <a:rPr lang="en-US" sz="4500">
                <a:solidFill>
                  <a:srgbClr val="101010"/>
                </a:solidFill>
                <a:latin typeface="Montserrat Bold" panose="00000800000000000000"/>
              </a:rPr>
              <a:t>4.2.3. Cuộc họp kiểm tra - Inspection meeting</a:t>
            </a:r>
            <a:endParaRPr lang="en-US" sz="4500">
              <a:solidFill>
                <a:srgbClr val="101010"/>
              </a:solidFill>
              <a:latin typeface="Montserrat Bold" panose="00000800000000000000"/>
            </a:endParaRPr>
          </a:p>
          <a:p>
            <a:pPr marL="0" lvl="0" indent="0" algn="l">
              <a:lnSpc>
                <a:spcPts val="5400"/>
              </a:lnSpc>
              <a:spcBef>
                <a:spcPct val="0"/>
              </a:spcBef>
            </a:pPr>
          </a:p>
        </p:txBody>
      </p:sp>
      <p:sp>
        <p:nvSpPr>
          <p:cNvPr id="6" name="TextBox 6"/>
          <p:cNvSpPr txBox="1"/>
          <p:nvPr/>
        </p:nvSpPr>
        <p:spPr>
          <a:xfrm>
            <a:off x="1224468" y="2495550"/>
            <a:ext cx="8921926" cy="2647950"/>
          </a:xfrm>
          <a:prstGeom prst="rect">
            <a:avLst/>
          </a:prstGeom>
        </p:spPr>
        <p:txBody>
          <a:bodyPr lIns="0" tIns="0" rIns="0" bIns="0" rtlCol="0" anchor="t">
            <a:spAutoFit/>
          </a:bodyPr>
          <a:lstStyle/>
          <a:p>
            <a:pPr marL="647700" lvl="1" indent="-323850">
              <a:lnSpc>
                <a:spcPts val="4200"/>
              </a:lnSpc>
              <a:buFont typeface="Arial" panose="020B0604020202020204"/>
              <a:buChar char="•"/>
            </a:pPr>
            <a:r>
              <a:rPr lang="en-US" sz="3000">
                <a:solidFill>
                  <a:srgbClr val="101010"/>
                </a:solidFill>
                <a:latin typeface="Montserrat" panose="00000500000000000000"/>
              </a:rPr>
              <a:t>Không cố gắng giải quyết các vấn đề nảy sinh mà thay vào đó hãy đảm bảo rằng chúng được nhận ra là lỗi</a:t>
            </a:r>
            <a:endParaRPr lang="en-US" sz="3000">
              <a:solidFill>
                <a:srgbClr val="101010"/>
              </a:solidFill>
              <a:latin typeface="Montserrat" panose="00000500000000000000"/>
            </a:endParaRPr>
          </a:p>
          <a:p>
            <a:pPr marL="647700" lvl="1" indent="-323850">
              <a:lnSpc>
                <a:spcPts val="4200"/>
              </a:lnSpc>
              <a:spcBef>
                <a:spcPct val="0"/>
              </a:spcBef>
              <a:buFont typeface="Arial" panose="020B0604020202020204"/>
              <a:buChar char="•"/>
            </a:pPr>
            <a:r>
              <a:rPr lang="en-US" sz="3000">
                <a:solidFill>
                  <a:srgbClr val="101010"/>
                </a:solidFill>
                <a:latin typeface="Montserrat" panose="00000500000000000000"/>
              </a:rPr>
              <a:t>Chỉ ghi chúng là các mục cần làm lại và tiếp tục</a:t>
            </a:r>
            <a:endParaRPr lang="en-US" sz="3000">
              <a:solidFill>
                <a:srgbClr val="101010"/>
              </a:solidFill>
              <a:latin typeface="Montserrat" panose="0000050000000000000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11153172" y="2706318"/>
            <a:ext cx="5539051" cy="4874365"/>
          </a:xfrm>
          <a:custGeom>
            <a:avLst/>
            <a:gdLst/>
            <a:ahLst/>
            <a:cxnLst/>
            <a:rect l="l" t="t" r="r" b="b"/>
            <a:pathLst>
              <a:path w="5539051" h="4874365">
                <a:moveTo>
                  <a:pt x="0" y="0"/>
                </a:moveTo>
                <a:lnTo>
                  <a:pt x="5539051" y="0"/>
                </a:lnTo>
                <a:lnTo>
                  <a:pt x="5539051" y="4874364"/>
                </a:lnTo>
                <a:lnTo>
                  <a:pt x="0" y="4874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82337" y="6984159"/>
            <a:ext cx="2406188" cy="2385134"/>
          </a:xfrm>
          <a:custGeom>
            <a:avLst/>
            <a:gdLst/>
            <a:ahLst/>
            <a:cxnLst/>
            <a:rect l="l" t="t" r="r" b="b"/>
            <a:pathLst>
              <a:path w="2406188" h="2385134">
                <a:moveTo>
                  <a:pt x="0" y="0"/>
                </a:moveTo>
                <a:lnTo>
                  <a:pt x="2406188" y="0"/>
                </a:lnTo>
                <a:lnTo>
                  <a:pt x="2406188" y="2385133"/>
                </a:lnTo>
                <a:lnTo>
                  <a:pt x="0" y="23851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86455" y="857401"/>
            <a:ext cx="15289786" cy="1371600"/>
          </a:xfrm>
          <a:prstGeom prst="rect">
            <a:avLst/>
          </a:prstGeom>
        </p:spPr>
        <p:txBody>
          <a:bodyPr lIns="0" tIns="0" rIns="0" bIns="0" rtlCol="0" anchor="t">
            <a:spAutoFit/>
          </a:bodyPr>
          <a:lstStyle/>
          <a:p>
            <a:pPr>
              <a:lnSpc>
                <a:spcPts val="5400"/>
              </a:lnSpc>
            </a:pPr>
            <a:r>
              <a:rPr lang="en-US" sz="4500">
                <a:solidFill>
                  <a:srgbClr val="101010"/>
                </a:solidFill>
                <a:latin typeface="Montserrat Bold" panose="00000800000000000000"/>
              </a:rPr>
              <a:t>4.2.4. Làm lại - Rework </a:t>
            </a:r>
            <a:endParaRPr lang="en-US" sz="4500">
              <a:solidFill>
                <a:srgbClr val="101010"/>
              </a:solidFill>
              <a:latin typeface="Montserrat Bold" panose="00000800000000000000"/>
            </a:endParaRPr>
          </a:p>
          <a:p>
            <a:pPr marL="0" lvl="0" indent="0" algn="l">
              <a:lnSpc>
                <a:spcPts val="5400"/>
              </a:lnSpc>
              <a:spcBef>
                <a:spcPct val="0"/>
              </a:spcBef>
            </a:pPr>
          </a:p>
        </p:txBody>
      </p:sp>
      <p:sp>
        <p:nvSpPr>
          <p:cNvPr id="6" name="TextBox 6"/>
          <p:cNvSpPr txBox="1"/>
          <p:nvPr/>
        </p:nvSpPr>
        <p:spPr>
          <a:xfrm>
            <a:off x="1224468" y="2495550"/>
            <a:ext cx="8921926" cy="3181350"/>
          </a:xfrm>
          <a:prstGeom prst="rect">
            <a:avLst/>
          </a:prstGeom>
        </p:spPr>
        <p:txBody>
          <a:bodyPr lIns="0" tIns="0" rIns="0" bIns="0" rtlCol="0" anchor="t">
            <a:spAutoFit/>
          </a:bodyPr>
          <a:lstStyle/>
          <a:p>
            <a:pPr marL="647700" lvl="1" indent="-323850">
              <a:lnSpc>
                <a:spcPts val="4200"/>
              </a:lnSpc>
              <a:buFont typeface="Arial" panose="020B0604020202020204"/>
              <a:buChar char="•"/>
            </a:pPr>
            <a:r>
              <a:rPr lang="en-US" sz="3000">
                <a:solidFill>
                  <a:srgbClr val="101010"/>
                </a:solidFill>
                <a:latin typeface="Montserrat" panose="00000500000000000000"/>
              </a:rPr>
              <a:t>Thông thường, tác giả có thể sửa chữa mọi lỗi nếu chỉ làm việc một mình</a:t>
            </a:r>
            <a:endParaRPr lang="en-US" sz="3000">
              <a:solidFill>
                <a:srgbClr val="101010"/>
              </a:solidFill>
              <a:latin typeface="Montserrat" panose="00000500000000000000"/>
            </a:endParaRPr>
          </a:p>
          <a:p>
            <a:pPr marL="647700" lvl="1" indent="-323850">
              <a:lnSpc>
                <a:spcPts val="4200"/>
              </a:lnSpc>
              <a:spcBef>
                <a:spcPct val="0"/>
              </a:spcBef>
              <a:buFont typeface="Arial" panose="020B0604020202020204"/>
              <a:buChar char="•"/>
            </a:pPr>
            <a:r>
              <a:rPr lang="en-US" sz="3000">
                <a:solidFill>
                  <a:srgbClr val="101010"/>
                </a:solidFill>
                <a:latin typeface="Montserrat" panose="00000500000000000000"/>
              </a:rPr>
              <a:t>Tuy nhiên, nếu cuộc họp kiểm tra quyết định rằng các lỗi lan rộng đến mức cần phải kiểm tra lại thì công việc đó sẽ được làm lại từ đầu trong suốt quy trình.</a:t>
            </a:r>
            <a:endParaRPr lang="en-US" sz="3000">
              <a:solidFill>
                <a:srgbClr val="101010"/>
              </a:solidFill>
              <a:latin typeface="Montserrat" panose="0000050000000000000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11169486" y="2526864"/>
            <a:ext cx="5539051" cy="4874365"/>
          </a:xfrm>
          <a:custGeom>
            <a:avLst/>
            <a:gdLst/>
            <a:ahLst/>
            <a:cxnLst/>
            <a:rect l="l" t="t" r="r" b="b"/>
            <a:pathLst>
              <a:path w="5539051" h="4874365">
                <a:moveTo>
                  <a:pt x="0" y="0"/>
                </a:moveTo>
                <a:lnTo>
                  <a:pt x="5539051" y="0"/>
                </a:lnTo>
                <a:lnTo>
                  <a:pt x="5539051" y="4874364"/>
                </a:lnTo>
                <a:lnTo>
                  <a:pt x="0" y="4874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82337" y="6984159"/>
            <a:ext cx="2406188" cy="2385134"/>
          </a:xfrm>
          <a:custGeom>
            <a:avLst/>
            <a:gdLst/>
            <a:ahLst/>
            <a:cxnLst/>
            <a:rect l="l" t="t" r="r" b="b"/>
            <a:pathLst>
              <a:path w="2406188" h="2385134">
                <a:moveTo>
                  <a:pt x="0" y="0"/>
                </a:moveTo>
                <a:lnTo>
                  <a:pt x="2406188" y="0"/>
                </a:lnTo>
                <a:lnTo>
                  <a:pt x="2406188" y="2385133"/>
                </a:lnTo>
                <a:lnTo>
                  <a:pt x="0" y="23851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86455" y="857401"/>
            <a:ext cx="15289786" cy="1371600"/>
          </a:xfrm>
          <a:prstGeom prst="rect">
            <a:avLst/>
          </a:prstGeom>
        </p:spPr>
        <p:txBody>
          <a:bodyPr lIns="0" tIns="0" rIns="0" bIns="0" rtlCol="0" anchor="t">
            <a:spAutoFit/>
          </a:bodyPr>
          <a:lstStyle/>
          <a:p>
            <a:pPr>
              <a:lnSpc>
                <a:spcPts val="5400"/>
              </a:lnSpc>
            </a:pPr>
            <a:r>
              <a:rPr lang="en-US" sz="4500">
                <a:solidFill>
                  <a:srgbClr val="101010"/>
                </a:solidFill>
                <a:latin typeface="Montserrat Bold" panose="00000800000000000000"/>
              </a:rPr>
              <a:t>4.2.5. Theo dõi - Follow up  </a:t>
            </a:r>
            <a:endParaRPr lang="en-US" sz="4500">
              <a:solidFill>
                <a:srgbClr val="101010"/>
              </a:solidFill>
              <a:latin typeface="Montserrat Bold" panose="00000800000000000000"/>
            </a:endParaRPr>
          </a:p>
          <a:p>
            <a:pPr marL="0" lvl="0" indent="0" algn="l">
              <a:lnSpc>
                <a:spcPts val="5400"/>
              </a:lnSpc>
              <a:spcBef>
                <a:spcPct val="0"/>
              </a:spcBef>
            </a:pPr>
          </a:p>
        </p:txBody>
      </p:sp>
      <p:sp>
        <p:nvSpPr>
          <p:cNvPr id="6" name="TextBox 6"/>
          <p:cNvSpPr txBox="1"/>
          <p:nvPr/>
        </p:nvSpPr>
        <p:spPr>
          <a:xfrm>
            <a:off x="1224468" y="2025025"/>
            <a:ext cx="8921926" cy="4781550"/>
          </a:xfrm>
          <a:prstGeom prst="rect">
            <a:avLst/>
          </a:prstGeom>
        </p:spPr>
        <p:txBody>
          <a:bodyPr lIns="0" tIns="0" rIns="0" bIns="0" rtlCol="0" anchor="t">
            <a:spAutoFit/>
          </a:bodyPr>
          <a:lstStyle/>
          <a:p>
            <a:pPr marL="647700" lvl="1" indent="-323850">
              <a:lnSpc>
                <a:spcPts val="4200"/>
              </a:lnSpc>
              <a:buFont typeface="Arial" panose="020B0604020202020204"/>
              <a:buChar char="•"/>
            </a:pPr>
            <a:r>
              <a:rPr lang="en-US" sz="3000">
                <a:solidFill>
                  <a:srgbClr val="101010"/>
                </a:solidFill>
                <a:latin typeface="Montserrat" panose="00000500000000000000"/>
              </a:rPr>
              <a:t>Sau khi tác giả sửa chữa các lỗi được xác định trong cuộc họp kiểm tra, một cuộc họp tiếp theo ngắn gọn sẽ được tiến hành tại đó người điều hành và tác giả xác nhận rằng các lỗi thực sự đã được sửa chữa</a:t>
            </a:r>
            <a:endParaRPr lang="en-US" sz="3000">
              <a:solidFill>
                <a:srgbClr val="101010"/>
              </a:solidFill>
              <a:latin typeface="Montserrat" panose="00000500000000000000"/>
            </a:endParaRPr>
          </a:p>
          <a:p>
            <a:pPr>
              <a:lnSpc>
                <a:spcPts val="4200"/>
              </a:lnSpc>
            </a:pPr>
          </a:p>
          <a:p>
            <a:pPr marL="647700" lvl="1" indent="-323850">
              <a:lnSpc>
                <a:spcPts val="4200"/>
              </a:lnSpc>
              <a:spcBef>
                <a:spcPct val="0"/>
              </a:spcBef>
              <a:buFont typeface="Arial" panose="020B0604020202020204"/>
              <a:buChar char="•"/>
            </a:pPr>
            <a:r>
              <a:rPr lang="en-US" sz="3000">
                <a:solidFill>
                  <a:srgbClr val="101010"/>
                </a:solidFill>
                <a:latin typeface="Montserrat" panose="00000500000000000000"/>
              </a:rPr>
              <a:t>Nếu số lượng lỗi được sửa chữa nhiều thì có thể cần phải tiến hành kiểm tra tiếp theo</a:t>
            </a:r>
            <a:endParaRPr lang="en-US" sz="3000">
              <a:solidFill>
                <a:srgbClr val="101010"/>
              </a:solidFill>
              <a:latin typeface="Montserrat"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5407053" y="-307964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1"/>
            <a:stretch>
              <a:fillRect/>
            </a:stretch>
          </a:blipFill>
        </p:spPr>
      </p:sp>
      <p:sp>
        <p:nvSpPr>
          <p:cNvPr id="3" name="TextBox 3"/>
          <p:cNvSpPr txBox="1"/>
          <p:nvPr/>
        </p:nvSpPr>
        <p:spPr>
          <a:xfrm>
            <a:off x="6807808" y="145714"/>
            <a:ext cx="8194363" cy="1000125"/>
          </a:xfrm>
          <a:prstGeom prst="rect">
            <a:avLst/>
          </a:prstGeom>
        </p:spPr>
        <p:txBody>
          <a:bodyPr lIns="0" tIns="0" rIns="0" bIns="0" rtlCol="0" anchor="t">
            <a:spAutoFit/>
          </a:bodyPr>
          <a:lstStyle/>
          <a:p>
            <a:pPr>
              <a:lnSpc>
                <a:spcPts val="7880"/>
              </a:lnSpc>
            </a:pPr>
            <a:r>
              <a:rPr lang="en-US" sz="6570">
                <a:solidFill>
                  <a:srgbClr val="101010"/>
                </a:solidFill>
                <a:latin typeface="Montserrat Bold" panose="00000800000000000000"/>
              </a:rPr>
              <a:t>Contents table</a:t>
            </a:r>
            <a:endParaRPr lang="en-US" sz="6570">
              <a:solidFill>
                <a:srgbClr val="101010"/>
              </a:solidFill>
              <a:latin typeface="Montserrat Bold" panose="00000800000000000000"/>
            </a:endParaRPr>
          </a:p>
        </p:txBody>
      </p:sp>
      <p:grpSp>
        <p:nvGrpSpPr>
          <p:cNvPr id="4" name="Group 4"/>
          <p:cNvGrpSpPr/>
          <p:nvPr/>
        </p:nvGrpSpPr>
        <p:grpSpPr>
          <a:xfrm rot="7573183">
            <a:off x="1230111" y="7154961"/>
            <a:ext cx="1013029" cy="1013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7" name="Group 7"/>
          <p:cNvGrpSpPr/>
          <p:nvPr/>
        </p:nvGrpSpPr>
        <p:grpSpPr>
          <a:xfrm rot="0">
            <a:off x="5077435" y="1334411"/>
            <a:ext cx="10472815" cy="600075"/>
            <a:chOff x="0" y="0"/>
            <a:chExt cx="13963754" cy="800100"/>
          </a:xfrm>
        </p:grpSpPr>
        <p:grpSp>
          <p:nvGrpSpPr>
            <p:cNvPr id="8" name="Group 8"/>
            <p:cNvGrpSpPr/>
            <p:nvPr/>
          </p:nvGrpSpPr>
          <p:grpSpPr>
            <a:xfrm rot="0">
              <a:off x="0" y="47299"/>
              <a:ext cx="705127" cy="705503"/>
              <a:chOff x="0" y="0"/>
              <a:chExt cx="224091" cy="224211"/>
            </a:xfrm>
          </p:grpSpPr>
          <p:sp>
            <p:nvSpPr>
              <p:cNvPr id="9" name="Freeform 9"/>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0" name="TextBox 10"/>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1</a:t>
                </a:r>
                <a:endParaRPr lang="en-US" sz="2600">
                  <a:solidFill>
                    <a:srgbClr val="FFFFFF"/>
                  </a:solidFill>
                  <a:latin typeface="Montserrat Bold" panose="00000800000000000000"/>
                </a:endParaRPr>
              </a:p>
            </p:txBody>
          </p:sp>
        </p:grpSp>
        <p:sp>
          <p:nvSpPr>
            <p:cNvPr id="11" name="TextBox 11"/>
            <p:cNvSpPr txBox="1"/>
            <p:nvPr/>
          </p:nvSpPr>
          <p:spPr>
            <a:xfrm>
              <a:off x="1313573" y="9525"/>
              <a:ext cx="12650181"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Principles of Managing Quality </a:t>
              </a:r>
              <a:endParaRPr lang="en-US" sz="3990">
                <a:solidFill>
                  <a:srgbClr val="000000"/>
                </a:solidFill>
                <a:latin typeface="Montserrat Bold" panose="00000800000000000000"/>
              </a:endParaRPr>
            </a:p>
          </p:txBody>
        </p:sp>
      </p:grpSp>
      <p:grpSp>
        <p:nvGrpSpPr>
          <p:cNvPr id="12" name="Group 12"/>
          <p:cNvGrpSpPr/>
          <p:nvPr/>
        </p:nvGrpSpPr>
        <p:grpSpPr>
          <a:xfrm rot="0">
            <a:off x="5077435" y="2115734"/>
            <a:ext cx="11582168" cy="600075"/>
            <a:chOff x="0" y="0"/>
            <a:chExt cx="15442890" cy="800100"/>
          </a:xfrm>
        </p:grpSpPr>
        <p:grpSp>
          <p:nvGrpSpPr>
            <p:cNvPr id="13" name="Group 13"/>
            <p:cNvGrpSpPr/>
            <p:nvPr/>
          </p:nvGrpSpPr>
          <p:grpSpPr>
            <a:xfrm rot="0">
              <a:off x="0" y="47299"/>
              <a:ext cx="705127" cy="705503"/>
              <a:chOff x="0" y="0"/>
              <a:chExt cx="224091" cy="224211"/>
            </a:xfrm>
          </p:grpSpPr>
          <p:sp>
            <p:nvSpPr>
              <p:cNvPr id="14" name="Freeform 14"/>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5" name="TextBox 15"/>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2</a:t>
                </a:r>
                <a:endParaRPr lang="en-US" sz="2600">
                  <a:solidFill>
                    <a:srgbClr val="FFFFFF"/>
                  </a:solidFill>
                  <a:latin typeface="Montserrat Bold" panose="00000800000000000000"/>
                </a:endParaRPr>
              </a:p>
            </p:txBody>
          </p:sp>
        </p:grpSp>
        <p:sp>
          <p:nvSpPr>
            <p:cNvPr id="16" name="TextBox 16"/>
            <p:cNvSpPr txBox="1"/>
            <p:nvPr/>
          </p:nvSpPr>
          <p:spPr>
            <a:xfrm>
              <a:off x="1313573" y="9525"/>
              <a:ext cx="14129317"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Managing Quality in Agile Processes</a:t>
              </a:r>
              <a:endParaRPr lang="en-US" sz="3990">
                <a:solidFill>
                  <a:srgbClr val="000000"/>
                </a:solidFill>
                <a:latin typeface="Montserrat Bold" panose="00000800000000000000"/>
              </a:endParaRPr>
            </a:p>
          </p:txBody>
        </p:sp>
      </p:grpSp>
      <p:grpSp>
        <p:nvGrpSpPr>
          <p:cNvPr id="17" name="Group 17"/>
          <p:cNvGrpSpPr/>
          <p:nvPr/>
        </p:nvGrpSpPr>
        <p:grpSpPr>
          <a:xfrm rot="0">
            <a:off x="5077435" y="2897058"/>
            <a:ext cx="11582168" cy="600075"/>
            <a:chOff x="0" y="0"/>
            <a:chExt cx="15442890" cy="800100"/>
          </a:xfrm>
        </p:grpSpPr>
        <p:grpSp>
          <p:nvGrpSpPr>
            <p:cNvPr id="18" name="Group 18"/>
            <p:cNvGrpSpPr/>
            <p:nvPr/>
          </p:nvGrpSpPr>
          <p:grpSpPr>
            <a:xfrm rot="0">
              <a:off x="0" y="47299"/>
              <a:ext cx="705127" cy="705503"/>
              <a:chOff x="0" y="0"/>
              <a:chExt cx="224091" cy="224211"/>
            </a:xfrm>
          </p:grpSpPr>
          <p:sp>
            <p:nvSpPr>
              <p:cNvPr id="19" name="Freeform 19"/>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0" name="TextBox 20"/>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3</a:t>
                </a:r>
                <a:endParaRPr lang="en-US" sz="2600">
                  <a:solidFill>
                    <a:srgbClr val="FFFFFF"/>
                  </a:solidFill>
                  <a:latin typeface="Montserrat Bold" panose="00000800000000000000"/>
                </a:endParaRPr>
              </a:p>
            </p:txBody>
          </p:sp>
        </p:grpSp>
        <p:sp>
          <p:nvSpPr>
            <p:cNvPr id="21" name="TextBox 21"/>
            <p:cNvSpPr txBox="1"/>
            <p:nvPr/>
          </p:nvSpPr>
          <p:spPr>
            <a:xfrm>
              <a:off x="1313573" y="9525"/>
              <a:ext cx="14129317"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Quality planning</a:t>
              </a:r>
              <a:endParaRPr lang="en-US" sz="3990">
                <a:solidFill>
                  <a:srgbClr val="000000"/>
                </a:solidFill>
                <a:latin typeface="Montserrat Bold" panose="00000800000000000000"/>
              </a:endParaRPr>
            </a:p>
          </p:txBody>
        </p:sp>
      </p:grpSp>
      <p:grpSp>
        <p:nvGrpSpPr>
          <p:cNvPr id="22" name="Group 22"/>
          <p:cNvGrpSpPr/>
          <p:nvPr/>
        </p:nvGrpSpPr>
        <p:grpSpPr>
          <a:xfrm rot="0">
            <a:off x="5077435" y="3678381"/>
            <a:ext cx="11582168" cy="600075"/>
            <a:chOff x="0" y="0"/>
            <a:chExt cx="15442890" cy="800100"/>
          </a:xfrm>
        </p:grpSpPr>
        <p:grpSp>
          <p:nvGrpSpPr>
            <p:cNvPr id="23" name="Group 23"/>
            <p:cNvGrpSpPr/>
            <p:nvPr/>
          </p:nvGrpSpPr>
          <p:grpSpPr>
            <a:xfrm rot="0">
              <a:off x="0" y="47299"/>
              <a:ext cx="705127" cy="705503"/>
              <a:chOff x="0" y="0"/>
              <a:chExt cx="224091" cy="224211"/>
            </a:xfrm>
          </p:grpSpPr>
          <p:sp>
            <p:nvSpPr>
              <p:cNvPr id="24" name="Freeform 24"/>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5" name="TextBox 25"/>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4</a:t>
                </a:r>
                <a:endParaRPr lang="en-US" sz="2600">
                  <a:solidFill>
                    <a:srgbClr val="FFFFFF"/>
                  </a:solidFill>
                  <a:latin typeface="Montserrat Bold" panose="00000800000000000000"/>
                </a:endParaRPr>
              </a:p>
            </p:txBody>
          </p:sp>
        </p:grpSp>
        <p:sp>
          <p:nvSpPr>
            <p:cNvPr id="26" name="TextBox 26"/>
            <p:cNvSpPr txBox="1"/>
            <p:nvPr/>
          </p:nvSpPr>
          <p:spPr>
            <a:xfrm>
              <a:off x="1313573" y="9525"/>
              <a:ext cx="14129317"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Inspections</a:t>
              </a:r>
              <a:endParaRPr lang="en-US" sz="3990">
                <a:solidFill>
                  <a:srgbClr val="000000"/>
                </a:solidFill>
                <a:latin typeface="Montserrat Bold" panose="00000800000000000000"/>
              </a:endParaRPr>
            </a:p>
          </p:txBody>
        </p:sp>
      </p:grpSp>
      <p:grpSp>
        <p:nvGrpSpPr>
          <p:cNvPr id="27" name="Group 27"/>
          <p:cNvGrpSpPr/>
          <p:nvPr/>
        </p:nvGrpSpPr>
        <p:grpSpPr>
          <a:xfrm rot="0">
            <a:off x="5077435" y="4459704"/>
            <a:ext cx="11582168" cy="600075"/>
            <a:chOff x="0" y="0"/>
            <a:chExt cx="15442890" cy="800100"/>
          </a:xfrm>
        </p:grpSpPr>
        <p:grpSp>
          <p:nvGrpSpPr>
            <p:cNvPr id="28" name="Group 28"/>
            <p:cNvGrpSpPr/>
            <p:nvPr/>
          </p:nvGrpSpPr>
          <p:grpSpPr>
            <a:xfrm rot="0">
              <a:off x="0" y="47299"/>
              <a:ext cx="705127" cy="705503"/>
              <a:chOff x="0" y="0"/>
              <a:chExt cx="224091" cy="224211"/>
            </a:xfrm>
          </p:grpSpPr>
          <p:sp>
            <p:nvSpPr>
              <p:cNvPr id="29" name="Freeform 29"/>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30" name="TextBox 30"/>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5</a:t>
                </a:r>
                <a:endParaRPr lang="en-US" sz="2600">
                  <a:solidFill>
                    <a:srgbClr val="FFFFFF"/>
                  </a:solidFill>
                  <a:latin typeface="Montserrat Bold" panose="00000800000000000000"/>
                </a:endParaRPr>
              </a:p>
            </p:txBody>
          </p:sp>
        </p:grpSp>
        <p:sp>
          <p:nvSpPr>
            <p:cNvPr id="31" name="TextBox 31"/>
            <p:cNvSpPr txBox="1"/>
            <p:nvPr/>
          </p:nvSpPr>
          <p:spPr>
            <a:xfrm>
              <a:off x="1313573" y="9525"/>
              <a:ext cx="14129317"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QA Reviews and Audits </a:t>
              </a:r>
              <a:endParaRPr lang="en-US" sz="3990">
                <a:solidFill>
                  <a:srgbClr val="000000"/>
                </a:solidFill>
                <a:latin typeface="Montserrat Bold" panose="00000800000000000000"/>
              </a:endParaRPr>
            </a:p>
          </p:txBody>
        </p:sp>
      </p:grpSp>
      <p:grpSp>
        <p:nvGrpSpPr>
          <p:cNvPr id="32" name="Group 32"/>
          <p:cNvGrpSpPr/>
          <p:nvPr/>
        </p:nvGrpSpPr>
        <p:grpSpPr>
          <a:xfrm rot="0">
            <a:off x="5077435" y="5241028"/>
            <a:ext cx="11582168" cy="600075"/>
            <a:chOff x="0" y="0"/>
            <a:chExt cx="15442890" cy="800100"/>
          </a:xfrm>
        </p:grpSpPr>
        <p:grpSp>
          <p:nvGrpSpPr>
            <p:cNvPr id="33" name="Group 33"/>
            <p:cNvGrpSpPr/>
            <p:nvPr/>
          </p:nvGrpSpPr>
          <p:grpSpPr>
            <a:xfrm rot="0">
              <a:off x="0" y="47299"/>
              <a:ext cx="705127" cy="705503"/>
              <a:chOff x="0" y="0"/>
              <a:chExt cx="224091" cy="224211"/>
            </a:xfrm>
          </p:grpSpPr>
          <p:sp>
            <p:nvSpPr>
              <p:cNvPr id="34" name="Freeform 34"/>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35" name="TextBox 35"/>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6</a:t>
                </a:r>
                <a:endParaRPr lang="en-US" sz="2600">
                  <a:solidFill>
                    <a:srgbClr val="FFFFFF"/>
                  </a:solidFill>
                  <a:latin typeface="Montserrat Bold" panose="00000800000000000000"/>
                </a:endParaRPr>
              </a:p>
            </p:txBody>
          </p:sp>
        </p:grpSp>
        <p:sp>
          <p:nvSpPr>
            <p:cNvPr id="36" name="TextBox 36"/>
            <p:cNvSpPr txBox="1"/>
            <p:nvPr/>
          </p:nvSpPr>
          <p:spPr>
            <a:xfrm>
              <a:off x="1313573" y="9525"/>
              <a:ext cx="14129317"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Defect Management </a:t>
              </a:r>
              <a:endParaRPr lang="en-US" sz="3990">
                <a:solidFill>
                  <a:srgbClr val="000000"/>
                </a:solidFill>
                <a:latin typeface="Montserrat Bold" panose="00000800000000000000"/>
              </a:endParaRPr>
            </a:p>
          </p:txBody>
        </p:sp>
      </p:grpSp>
      <p:grpSp>
        <p:nvGrpSpPr>
          <p:cNvPr id="37" name="Group 37"/>
          <p:cNvGrpSpPr/>
          <p:nvPr/>
        </p:nvGrpSpPr>
        <p:grpSpPr>
          <a:xfrm rot="0">
            <a:off x="5077435" y="6022351"/>
            <a:ext cx="12789404" cy="600075"/>
            <a:chOff x="0" y="0"/>
            <a:chExt cx="17052539" cy="800100"/>
          </a:xfrm>
        </p:grpSpPr>
        <p:grpSp>
          <p:nvGrpSpPr>
            <p:cNvPr id="38" name="Group 38"/>
            <p:cNvGrpSpPr/>
            <p:nvPr/>
          </p:nvGrpSpPr>
          <p:grpSpPr>
            <a:xfrm rot="0">
              <a:off x="0" y="47299"/>
              <a:ext cx="705127" cy="705503"/>
              <a:chOff x="0" y="0"/>
              <a:chExt cx="224091" cy="224211"/>
            </a:xfrm>
          </p:grpSpPr>
          <p:sp>
            <p:nvSpPr>
              <p:cNvPr id="39" name="Freeform 39"/>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0" name="TextBox 40"/>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7</a:t>
                </a:r>
                <a:endParaRPr lang="en-US" sz="2600">
                  <a:solidFill>
                    <a:srgbClr val="FFFFFF"/>
                  </a:solidFill>
                  <a:latin typeface="Montserrat Bold" panose="00000800000000000000"/>
                </a:endParaRPr>
              </a:p>
            </p:txBody>
          </p:sp>
        </p:grpSp>
        <p:sp>
          <p:nvSpPr>
            <p:cNvPr id="41" name="TextBox 41"/>
            <p:cNvSpPr txBox="1"/>
            <p:nvPr/>
          </p:nvSpPr>
          <p:spPr>
            <a:xfrm>
              <a:off x="1313573" y="9525"/>
              <a:ext cx="15738966"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Process Improvement and Process Metrics </a:t>
              </a:r>
              <a:endParaRPr lang="en-US" sz="3990">
                <a:solidFill>
                  <a:srgbClr val="000000"/>
                </a:solidFill>
                <a:latin typeface="Montserrat Bold" panose="00000800000000000000"/>
              </a:endParaRPr>
            </a:p>
          </p:txBody>
        </p:sp>
      </p:grpSp>
      <p:grpSp>
        <p:nvGrpSpPr>
          <p:cNvPr id="42" name="Group 42"/>
          <p:cNvGrpSpPr/>
          <p:nvPr/>
        </p:nvGrpSpPr>
        <p:grpSpPr>
          <a:xfrm rot="0">
            <a:off x="5077435" y="6803675"/>
            <a:ext cx="12789404" cy="600075"/>
            <a:chOff x="0" y="0"/>
            <a:chExt cx="17052539" cy="800100"/>
          </a:xfrm>
        </p:grpSpPr>
        <p:grpSp>
          <p:nvGrpSpPr>
            <p:cNvPr id="43" name="Group 43"/>
            <p:cNvGrpSpPr/>
            <p:nvPr/>
          </p:nvGrpSpPr>
          <p:grpSpPr>
            <a:xfrm rot="0">
              <a:off x="0" y="47299"/>
              <a:ext cx="705127" cy="705503"/>
              <a:chOff x="0" y="0"/>
              <a:chExt cx="224091" cy="224211"/>
            </a:xfrm>
          </p:grpSpPr>
          <p:sp>
            <p:nvSpPr>
              <p:cNvPr id="44" name="Freeform 44"/>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5" name="TextBox 45"/>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8</a:t>
                </a:r>
                <a:endParaRPr lang="en-US" sz="2600">
                  <a:solidFill>
                    <a:srgbClr val="FFFFFF"/>
                  </a:solidFill>
                  <a:latin typeface="Montserrat Bold" panose="00000800000000000000"/>
                </a:endParaRPr>
              </a:p>
            </p:txBody>
          </p:sp>
        </p:grpSp>
        <p:sp>
          <p:nvSpPr>
            <p:cNvPr id="46" name="TextBox 46"/>
            <p:cNvSpPr txBox="1"/>
            <p:nvPr/>
          </p:nvSpPr>
          <p:spPr>
            <a:xfrm>
              <a:off x="1313573" y="9525"/>
              <a:ext cx="15738966"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Organization - Level Quality and the </a:t>
              </a:r>
              <a:endParaRPr lang="en-US" sz="3990">
                <a:solidFill>
                  <a:srgbClr val="000000"/>
                </a:solidFill>
                <a:latin typeface="Montserrat Bold" panose="00000800000000000000"/>
              </a:endParaRPr>
            </a:p>
          </p:txBody>
        </p:sp>
      </p:grpSp>
      <p:grpSp>
        <p:nvGrpSpPr>
          <p:cNvPr id="47" name="Group 47"/>
          <p:cNvGrpSpPr/>
          <p:nvPr/>
        </p:nvGrpSpPr>
        <p:grpSpPr>
          <a:xfrm rot="0">
            <a:off x="5077435" y="7584998"/>
            <a:ext cx="12789404" cy="600075"/>
            <a:chOff x="0" y="0"/>
            <a:chExt cx="17052539" cy="800100"/>
          </a:xfrm>
        </p:grpSpPr>
        <p:grpSp>
          <p:nvGrpSpPr>
            <p:cNvPr id="48" name="Group 48"/>
            <p:cNvGrpSpPr/>
            <p:nvPr/>
          </p:nvGrpSpPr>
          <p:grpSpPr>
            <a:xfrm rot="0">
              <a:off x="0" y="47299"/>
              <a:ext cx="705127" cy="705503"/>
              <a:chOff x="0" y="0"/>
              <a:chExt cx="224091" cy="224211"/>
            </a:xfrm>
          </p:grpSpPr>
          <p:sp>
            <p:nvSpPr>
              <p:cNvPr id="49" name="Freeform 49"/>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0" name="TextBox 50"/>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9</a:t>
                </a:r>
                <a:endParaRPr lang="en-US" sz="2600">
                  <a:solidFill>
                    <a:srgbClr val="FFFFFF"/>
                  </a:solidFill>
                  <a:latin typeface="Montserrat Bold" panose="00000800000000000000"/>
                </a:endParaRPr>
              </a:p>
            </p:txBody>
          </p:sp>
        </p:grpSp>
        <p:sp>
          <p:nvSpPr>
            <p:cNvPr id="51" name="TextBox 51"/>
            <p:cNvSpPr txBox="1"/>
            <p:nvPr/>
          </p:nvSpPr>
          <p:spPr>
            <a:xfrm>
              <a:off x="1313573" y="9525"/>
              <a:ext cx="15738966"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Case Study </a:t>
              </a:r>
              <a:endParaRPr lang="en-US" sz="3990">
                <a:solidFill>
                  <a:srgbClr val="000000"/>
                </a:solidFill>
                <a:latin typeface="Montserrat Bold" panose="00000800000000000000"/>
              </a:endParaRPr>
            </a:p>
          </p:txBody>
        </p:sp>
      </p:grpSp>
      <p:grpSp>
        <p:nvGrpSpPr>
          <p:cNvPr id="52" name="Group 52"/>
          <p:cNvGrpSpPr/>
          <p:nvPr/>
        </p:nvGrpSpPr>
        <p:grpSpPr>
          <a:xfrm rot="0">
            <a:off x="5077435" y="8366322"/>
            <a:ext cx="12789404" cy="600075"/>
            <a:chOff x="0" y="0"/>
            <a:chExt cx="17052539" cy="800100"/>
          </a:xfrm>
        </p:grpSpPr>
        <p:grpSp>
          <p:nvGrpSpPr>
            <p:cNvPr id="53" name="Group 53"/>
            <p:cNvGrpSpPr/>
            <p:nvPr/>
          </p:nvGrpSpPr>
          <p:grpSpPr>
            <a:xfrm rot="0">
              <a:off x="0" y="47299"/>
              <a:ext cx="705127" cy="705503"/>
              <a:chOff x="0" y="0"/>
              <a:chExt cx="224091" cy="224211"/>
            </a:xfrm>
          </p:grpSpPr>
          <p:sp>
            <p:nvSpPr>
              <p:cNvPr id="54" name="Freeform 54"/>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5" name="TextBox 55"/>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10</a:t>
                </a:r>
                <a:endParaRPr lang="en-US" sz="2600">
                  <a:solidFill>
                    <a:srgbClr val="FFFFFF"/>
                  </a:solidFill>
                  <a:latin typeface="Montserrat Bold" panose="00000800000000000000"/>
                </a:endParaRPr>
              </a:p>
            </p:txBody>
          </p:sp>
        </p:grpSp>
        <p:sp>
          <p:nvSpPr>
            <p:cNvPr id="56" name="TextBox 56"/>
            <p:cNvSpPr txBox="1"/>
            <p:nvPr/>
          </p:nvSpPr>
          <p:spPr>
            <a:xfrm>
              <a:off x="1313573" y="9525"/>
              <a:ext cx="15738966"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Sumary</a:t>
              </a:r>
              <a:endParaRPr lang="en-US" sz="3990">
                <a:solidFill>
                  <a:srgbClr val="000000"/>
                </a:solidFill>
                <a:latin typeface="Montserrat Bold" panose="00000800000000000000"/>
              </a:endParaRPr>
            </a:p>
          </p:txBody>
        </p:sp>
      </p:grpSp>
      <p:grpSp>
        <p:nvGrpSpPr>
          <p:cNvPr id="57" name="Group 57"/>
          <p:cNvGrpSpPr/>
          <p:nvPr/>
        </p:nvGrpSpPr>
        <p:grpSpPr>
          <a:xfrm rot="0">
            <a:off x="5077435" y="9147645"/>
            <a:ext cx="12789404" cy="600075"/>
            <a:chOff x="0" y="0"/>
            <a:chExt cx="17052539" cy="800100"/>
          </a:xfrm>
        </p:grpSpPr>
        <p:grpSp>
          <p:nvGrpSpPr>
            <p:cNvPr id="58" name="Group 58"/>
            <p:cNvGrpSpPr/>
            <p:nvPr/>
          </p:nvGrpSpPr>
          <p:grpSpPr>
            <a:xfrm rot="0">
              <a:off x="0" y="47299"/>
              <a:ext cx="705127" cy="705503"/>
              <a:chOff x="0" y="0"/>
              <a:chExt cx="224091" cy="224211"/>
            </a:xfrm>
          </p:grpSpPr>
          <p:sp>
            <p:nvSpPr>
              <p:cNvPr id="59" name="Freeform 59"/>
              <p:cNvSpPr/>
              <p:nvPr/>
            </p:nvSpPr>
            <p:spPr>
              <a:xfrm>
                <a:off x="0" y="0"/>
                <a:ext cx="224091" cy="224211"/>
              </a:xfrm>
              <a:custGeom>
                <a:avLst/>
                <a:gdLst/>
                <a:ahLst/>
                <a:cxnLst/>
                <a:rect l="l" t="t" r="r" b="b"/>
                <a:pathLst>
                  <a:path w="224091" h="224211">
                    <a:moveTo>
                      <a:pt x="112045" y="0"/>
                    </a:moveTo>
                    <a:lnTo>
                      <a:pt x="112045" y="0"/>
                    </a:lnTo>
                    <a:cubicBezTo>
                      <a:pt x="173927" y="0"/>
                      <a:pt x="224091" y="50164"/>
                      <a:pt x="224091" y="112045"/>
                    </a:cubicBezTo>
                    <a:lnTo>
                      <a:pt x="224091" y="112165"/>
                    </a:lnTo>
                    <a:cubicBezTo>
                      <a:pt x="224091" y="141881"/>
                      <a:pt x="212286" y="170381"/>
                      <a:pt x="191274" y="191393"/>
                    </a:cubicBezTo>
                    <a:cubicBezTo>
                      <a:pt x="170261" y="212406"/>
                      <a:pt x="141762" y="224211"/>
                      <a:pt x="112045" y="224211"/>
                    </a:cubicBezTo>
                    <a:lnTo>
                      <a:pt x="112045" y="224211"/>
                    </a:lnTo>
                    <a:cubicBezTo>
                      <a:pt x="82329" y="224211"/>
                      <a:pt x="53830" y="212406"/>
                      <a:pt x="32817" y="191393"/>
                    </a:cubicBezTo>
                    <a:cubicBezTo>
                      <a:pt x="11805" y="170381"/>
                      <a:pt x="0" y="141881"/>
                      <a:pt x="0" y="112165"/>
                    </a:cubicBezTo>
                    <a:lnTo>
                      <a:pt x="0" y="112045"/>
                    </a:lnTo>
                    <a:cubicBezTo>
                      <a:pt x="0" y="82329"/>
                      <a:pt x="11805" y="53830"/>
                      <a:pt x="32817" y="32817"/>
                    </a:cubicBezTo>
                    <a:cubicBezTo>
                      <a:pt x="53830" y="11805"/>
                      <a:pt x="82329" y="0"/>
                      <a:pt x="11204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60" name="TextBox 60"/>
              <p:cNvSpPr txBox="1"/>
              <p:nvPr/>
            </p:nvSpPr>
            <p:spPr>
              <a:xfrm>
                <a:off x="0" y="-47625"/>
                <a:ext cx="224091" cy="271836"/>
              </a:xfrm>
              <a:prstGeom prst="rect">
                <a:avLst/>
              </a:prstGeom>
            </p:spPr>
            <p:txBody>
              <a:bodyPr lIns="0" tIns="0" rIns="0" bIns="0" rtlCol="0" anchor="ctr"/>
              <a:lstStyle/>
              <a:p>
                <a:pPr algn="ctr">
                  <a:lnSpc>
                    <a:spcPts val="3640"/>
                  </a:lnSpc>
                </a:pPr>
                <a:r>
                  <a:rPr lang="en-US" sz="2600">
                    <a:solidFill>
                      <a:srgbClr val="FFFFFF"/>
                    </a:solidFill>
                    <a:latin typeface="Montserrat Bold" panose="00000800000000000000"/>
                  </a:rPr>
                  <a:t>11</a:t>
                </a:r>
                <a:endParaRPr lang="en-US" sz="2600">
                  <a:solidFill>
                    <a:srgbClr val="FFFFFF"/>
                  </a:solidFill>
                  <a:latin typeface="Montserrat Bold" panose="00000800000000000000"/>
                </a:endParaRPr>
              </a:p>
            </p:txBody>
          </p:sp>
        </p:grpSp>
        <p:sp>
          <p:nvSpPr>
            <p:cNvPr id="61" name="TextBox 61"/>
            <p:cNvSpPr txBox="1"/>
            <p:nvPr/>
          </p:nvSpPr>
          <p:spPr>
            <a:xfrm>
              <a:off x="1313573" y="9525"/>
              <a:ext cx="15738966" cy="790575"/>
            </a:xfrm>
            <a:prstGeom prst="rect">
              <a:avLst/>
            </a:prstGeom>
          </p:spPr>
          <p:txBody>
            <a:bodyPr lIns="0" tIns="0" rIns="0" bIns="0" rtlCol="0" anchor="t">
              <a:spAutoFit/>
            </a:bodyPr>
            <a:lstStyle/>
            <a:p>
              <a:pPr>
                <a:lnSpc>
                  <a:spcPts val="4785"/>
                </a:lnSpc>
              </a:pPr>
              <a:r>
                <a:rPr lang="en-US" sz="3990">
                  <a:solidFill>
                    <a:srgbClr val="000000"/>
                  </a:solidFill>
                  <a:latin typeface="Montserrat Bold" panose="00000800000000000000"/>
                </a:rPr>
                <a:t>Exercises</a:t>
              </a:r>
              <a:endParaRPr lang="en-US" sz="3990">
                <a:solidFill>
                  <a:srgbClr val="000000"/>
                </a:solidFill>
                <a:latin typeface="Montserrat Bold" panose="00000800000000000000"/>
              </a:endParaRPr>
            </a:p>
          </p:txBody>
        </p:sp>
      </p:grpSp>
      <p:sp>
        <p:nvSpPr>
          <p:cNvPr id="62" name="Freeform 62"/>
          <p:cNvSpPr/>
          <p:nvPr/>
        </p:nvSpPr>
        <p:spPr>
          <a:xfrm>
            <a:off x="16659602" y="8947023"/>
            <a:ext cx="824724" cy="1001320"/>
          </a:xfrm>
          <a:custGeom>
            <a:avLst/>
            <a:gdLst/>
            <a:ahLst/>
            <a:cxnLst/>
            <a:rect l="l" t="t" r="r" b="b"/>
            <a:pathLst>
              <a:path w="824724" h="1001320">
                <a:moveTo>
                  <a:pt x="0" y="0"/>
                </a:moveTo>
                <a:lnTo>
                  <a:pt x="824724" y="0"/>
                </a:lnTo>
                <a:lnTo>
                  <a:pt x="824724"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1779144" y="4814657"/>
            <a:ext cx="9102768" cy="2975383"/>
          </a:xfrm>
          <a:custGeom>
            <a:avLst/>
            <a:gdLst/>
            <a:ahLst/>
            <a:cxnLst/>
            <a:rect l="l" t="t" r="r" b="b"/>
            <a:pathLst>
              <a:path w="9102768" h="2975383">
                <a:moveTo>
                  <a:pt x="0" y="0"/>
                </a:moveTo>
                <a:lnTo>
                  <a:pt x="9102769" y="0"/>
                </a:lnTo>
                <a:lnTo>
                  <a:pt x="9102769" y="2975383"/>
                </a:lnTo>
                <a:lnTo>
                  <a:pt x="0" y="2975383"/>
                </a:lnTo>
                <a:lnTo>
                  <a:pt x="0" y="0"/>
                </a:lnTo>
                <a:close/>
              </a:path>
            </a:pathLst>
          </a:custGeom>
          <a:blipFill>
            <a:blip r:embed="rId2"/>
            <a:stretch>
              <a:fillRect/>
            </a:stretch>
          </a:blipFill>
        </p:spPr>
      </p:sp>
      <p:sp>
        <p:nvSpPr>
          <p:cNvPr id="4" name="Freeform 4"/>
          <p:cNvSpPr/>
          <p:nvPr/>
        </p:nvSpPr>
        <p:spPr>
          <a:xfrm>
            <a:off x="12839122" y="4814657"/>
            <a:ext cx="4247535" cy="4114800"/>
          </a:xfrm>
          <a:custGeom>
            <a:avLst/>
            <a:gdLst/>
            <a:ahLst/>
            <a:cxnLst/>
            <a:rect l="l" t="t" r="r" b="b"/>
            <a:pathLst>
              <a:path w="4247535" h="4114800">
                <a:moveTo>
                  <a:pt x="0" y="0"/>
                </a:moveTo>
                <a:lnTo>
                  <a:pt x="4247536" y="0"/>
                </a:lnTo>
                <a:lnTo>
                  <a:pt x="42475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86455" y="857401"/>
            <a:ext cx="15289786" cy="1371600"/>
          </a:xfrm>
          <a:prstGeom prst="rect">
            <a:avLst/>
          </a:prstGeom>
        </p:spPr>
        <p:txBody>
          <a:bodyPr lIns="0" tIns="0" rIns="0" bIns="0" rtlCol="0" anchor="t">
            <a:spAutoFit/>
          </a:bodyPr>
          <a:lstStyle/>
          <a:p>
            <a:pPr>
              <a:lnSpc>
                <a:spcPts val="5400"/>
              </a:lnSpc>
            </a:pPr>
            <a:r>
              <a:rPr lang="en-US" sz="4500">
                <a:solidFill>
                  <a:srgbClr val="101010"/>
                </a:solidFill>
                <a:latin typeface="Montserrat Bold" panose="00000800000000000000"/>
              </a:rPr>
              <a:t>4.2.6. Cải tiến quy trình - Improve process </a:t>
            </a:r>
            <a:endParaRPr lang="en-US" sz="4500">
              <a:solidFill>
                <a:srgbClr val="101010"/>
              </a:solidFill>
              <a:latin typeface="Montserrat Bold" panose="00000800000000000000"/>
            </a:endParaRPr>
          </a:p>
          <a:p>
            <a:pPr marL="0" lvl="0" indent="0" algn="l">
              <a:lnSpc>
                <a:spcPts val="5400"/>
              </a:lnSpc>
              <a:spcBef>
                <a:spcPct val="0"/>
              </a:spcBef>
            </a:pPr>
          </a:p>
        </p:txBody>
      </p:sp>
      <p:sp>
        <p:nvSpPr>
          <p:cNvPr id="6" name="TextBox 6"/>
          <p:cNvSpPr txBox="1"/>
          <p:nvPr/>
        </p:nvSpPr>
        <p:spPr>
          <a:xfrm>
            <a:off x="1224468" y="2025025"/>
            <a:ext cx="10863292" cy="2114550"/>
          </a:xfrm>
          <a:prstGeom prst="rect">
            <a:avLst/>
          </a:prstGeom>
        </p:spPr>
        <p:txBody>
          <a:bodyPr lIns="0" tIns="0" rIns="0" bIns="0" rtlCol="0" anchor="t">
            <a:spAutoFit/>
          </a:bodyPr>
          <a:lstStyle/>
          <a:p>
            <a:pPr marL="647700" lvl="1" indent="-323850">
              <a:lnSpc>
                <a:spcPts val="4200"/>
              </a:lnSpc>
              <a:buFont typeface="Arial" panose="020B0604020202020204"/>
              <a:buChar char="•"/>
            </a:pPr>
            <a:r>
              <a:rPr lang="en-US" sz="3000">
                <a:solidFill>
                  <a:srgbClr val="101010"/>
                </a:solidFill>
                <a:latin typeface="Montserrat" panose="00000500000000000000"/>
              </a:rPr>
              <a:t>Các tổ chức phải luôn phân tích tính hiệu quả của các quy trình của mình và cố gắng cải thiện chúng.</a:t>
            </a:r>
            <a:endParaRPr lang="en-US" sz="3000">
              <a:solidFill>
                <a:srgbClr val="101010"/>
              </a:solidFill>
              <a:latin typeface="Montserrat" panose="00000500000000000000"/>
            </a:endParaRPr>
          </a:p>
          <a:p>
            <a:pPr marL="647700" lvl="1" indent="-323850">
              <a:lnSpc>
                <a:spcPts val="4200"/>
              </a:lnSpc>
              <a:spcBef>
                <a:spcPct val="0"/>
              </a:spcBef>
              <a:buFont typeface="Arial" panose="020B0604020202020204"/>
              <a:buChar char="•"/>
            </a:pPr>
            <a:r>
              <a:rPr lang="en-US" sz="3000">
                <a:solidFill>
                  <a:srgbClr val="101010"/>
                </a:solidFill>
                <a:latin typeface="Montserrat" panose="00000500000000000000"/>
              </a:rPr>
              <a:t>Bên dưới là thời gian tương đối trung bình cho mỗi bước của quy trình kiểm tra </a:t>
            </a:r>
            <a:endParaRPr lang="en-US" sz="3000">
              <a:solidFill>
                <a:srgbClr val="101010"/>
              </a:solidFill>
              <a:latin typeface="Montserrat" panose="0000050000000000000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2452199" y="6656958"/>
            <a:ext cx="3206585" cy="2601342"/>
          </a:xfrm>
          <a:custGeom>
            <a:avLst/>
            <a:gdLst/>
            <a:ahLst/>
            <a:cxnLst/>
            <a:rect l="l" t="t" r="r" b="b"/>
            <a:pathLst>
              <a:path w="3206585" h="2601342">
                <a:moveTo>
                  <a:pt x="0" y="0"/>
                </a:moveTo>
                <a:lnTo>
                  <a:pt x="3206585" y="0"/>
                </a:lnTo>
                <a:lnTo>
                  <a:pt x="3206585" y="2601342"/>
                </a:lnTo>
                <a:lnTo>
                  <a:pt x="0" y="26013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686945" y="4503097"/>
            <a:ext cx="5572355" cy="4590228"/>
          </a:xfrm>
          <a:custGeom>
            <a:avLst/>
            <a:gdLst/>
            <a:ahLst/>
            <a:cxnLst/>
            <a:rect l="l" t="t" r="r" b="b"/>
            <a:pathLst>
              <a:path w="5572355" h="4590228">
                <a:moveTo>
                  <a:pt x="0" y="0"/>
                </a:moveTo>
                <a:lnTo>
                  <a:pt x="5572355" y="0"/>
                </a:lnTo>
                <a:lnTo>
                  <a:pt x="5572355" y="4590228"/>
                </a:lnTo>
                <a:lnTo>
                  <a:pt x="0" y="45902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86455" y="857401"/>
            <a:ext cx="15289786" cy="1371600"/>
          </a:xfrm>
          <a:prstGeom prst="rect">
            <a:avLst/>
          </a:prstGeom>
        </p:spPr>
        <p:txBody>
          <a:bodyPr lIns="0" tIns="0" rIns="0" bIns="0" rtlCol="0" anchor="t">
            <a:spAutoFit/>
          </a:bodyPr>
          <a:lstStyle/>
          <a:p>
            <a:pPr>
              <a:lnSpc>
                <a:spcPts val="5400"/>
              </a:lnSpc>
            </a:pPr>
            <a:r>
              <a:rPr lang="en-US" sz="4500">
                <a:solidFill>
                  <a:srgbClr val="101010"/>
                </a:solidFill>
                <a:latin typeface="Montserrat Bold" panose="00000800000000000000"/>
              </a:rPr>
              <a:t>4.2.6. Cải tiến quy trình - Improve process </a:t>
            </a:r>
            <a:endParaRPr lang="en-US" sz="4500">
              <a:solidFill>
                <a:srgbClr val="101010"/>
              </a:solidFill>
              <a:latin typeface="Montserrat Bold" panose="00000800000000000000"/>
            </a:endParaRPr>
          </a:p>
          <a:p>
            <a:pPr marL="0" lvl="0" indent="0" algn="l">
              <a:lnSpc>
                <a:spcPts val="5400"/>
              </a:lnSpc>
              <a:spcBef>
                <a:spcPct val="0"/>
              </a:spcBef>
            </a:pPr>
          </a:p>
        </p:txBody>
      </p:sp>
      <p:sp>
        <p:nvSpPr>
          <p:cNvPr id="6" name="TextBox 6"/>
          <p:cNvSpPr txBox="1"/>
          <p:nvPr/>
        </p:nvSpPr>
        <p:spPr>
          <a:xfrm>
            <a:off x="1224468" y="2025025"/>
            <a:ext cx="10863292" cy="3181350"/>
          </a:xfrm>
          <a:prstGeom prst="rect">
            <a:avLst/>
          </a:prstGeom>
        </p:spPr>
        <p:txBody>
          <a:bodyPr lIns="0" tIns="0" rIns="0" bIns="0" rtlCol="0" anchor="t">
            <a:spAutoFit/>
          </a:bodyPr>
          <a:lstStyle/>
          <a:p>
            <a:pPr marL="647700" lvl="1" indent="-323850">
              <a:lnSpc>
                <a:spcPts val="4200"/>
              </a:lnSpc>
              <a:buFont typeface="Arial" panose="020B0604020202020204"/>
              <a:buChar char="•"/>
            </a:pPr>
            <a:r>
              <a:rPr lang="en-US" sz="3000">
                <a:solidFill>
                  <a:srgbClr val="101010"/>
                </a:solidFill>
                <a:latin typeface="Montserrat" panose="00000500000000000000"/>
              </a:rPr>
              <a:t>Ước tính các cuộc kiểm tra sẽ tiêu tốn tới 10-15% ngân sách phát triển.</a:t>
            </a:r>
            <a:endParaRPr lang="en-US" sz="3000">
              <a:solidFill>
                <a:srgbClr val="101010"/>
              </a:solidFill>
              <a:latin typeface="Montserrat" panose="00000500000000000000"/>
            </a:endParaRPr>
          </a:p>
          <a:p>
            <a:pPr marL="647700" lvl="1" indent="-323850">
              <a:lnSpc>
                <a:spcPts val="4200"/>
              </a:lnSpc>
              <a:buFont typeface="Arial" panose="020B0604020202020204"/>
              <a:buChar char="•"/>
            </a:pPr>
            <a:r>
              <a:rPr lang="en-US" sz="3000">
                <a:solidFill>
                  <a:srgbClr val="101010"/>
                </a:solidFill>
                <a:latin typeface="Montserrat" panose="00000500000000000000"/>
              </a:rPr>
              <a:t>Việc kiểm tra rất tốn kém vì chúng tiêu tốn thời gian của một số kỹ sư.</a:t>
            </a:r>
            <a:endParaRPr lang="en-US" sz="3000">
              <a:solidFill>
                <a:srgbClr val="101010"/>
              </a:solidFill>
              <a:latin typeface="Montserrat" panose="00000500000000000000"/>
            </a:endParaRPr>
          </a:p>
          <a:p>
            <a:pPr marL="647700" lvl="1" indent="-323850">
              <a:lnSpc>
                <a:spcPts val="4200"/>
              </a:lnSpc>
              <a:spcBef>
                <a:spcPct val="0"/>
              </a:spcBef>
              <a:buFont typeface="Arial" panose="020B0604020202020204"/>
              <a:buChar char="•"/>
            </a:pPr>
            <a:r>
              <a:rPr lang="en-US" sz="3000">
                <a:solidFill>
                  <a:srgbClr val="101010"/>
                </a:solidFill>
                <a:latin typeface="Montserrat" panose="00000500000000000000"/>
              </a:rPr>
              <a:t> Tuy nhiên, nhiều nghiên cứu khác nhau đã chỉ ra rằng chúng mang lại kết quả xứng đáng.</a:t>
            </a:r>
            <a:endParaRPr lang="en-US" sz="3000">
              <a:solidFill>
                <a:srgbClr val="101010"/>
              </a:solidFill>
              <a:latin typeface="Montserrat" panose="0000050000000000000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392595"/>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2438944" y="7735759"/>
            <a:ext cx="2200386" cy="2233894"/>
          </a:xfrm>
          <a:custGeom>
            <a:avLst/>
            <a:gdLst/>
            <a:ahLst/>
            <a:cxnLst/>
            <a:rect l="l" t="t" r="r" b="b"/>
            <a:pathLst>
              <a:path w="2200386" h="2233894">
                <a:moveTo>
                  <a:pt x="0" y="0"/>
                </a:moveTo>
                <a:lnTo>
                  <a:pt x="2200385" y="0"/>
                </a:lnTo>
                <a:lnTo>
                  <a:pt x="2200385" y="2233894"/>
                </a:lnTo>
                <a:lnTo>
                  <a:pt x="0" y="22338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1002012" y="3451482"/>
            <a:ext cx="6540506" cy="4136870"/>
          </a:xfrm>
          <a:custGeom>
            <a:avLst/>
            <a:gdLst/>
            <a:ahLst/>
            <a:cxnLst/>
            <a:rect l="l" t="t" r="r" b="b"/>
            <a:pathLst>
              <a:path w="6540506" h="4136870">
                <a:moveTo>
                  <a:pt x="0" y="0"/>
                </a:moveTo>
                <a:lnTo>
                  <a:pt x="6540506" y="0"/>
                </a:lnTo>
                <a:lnTo>
                  <a:pt x="6540506" y="4136870"/>
                </a:lnTo>
                <a:lnTo>
                  <a:pt x="0" y="4136870"/>
                </a:lnTo>
                <a:lnTo>
                  <a:pt x="0" y="0"/>
                </a:lnTo>
                <a:close/>
              </a:path>
            </a:pathLst>
          </a:custGeom>
          <a:blipFill>
            <a:blip r:embed="rId3"/>
            <a:stretch>
              <a:fillRect/>
            </a:stretch>
          </a:blipFill>
        </p:spPr>
      </p:sp>
      <p:sp>
        <p:nvSpPr>
          <p:cNvPr id="7" name="TextBox 7"/>
          <p:cNvSpPr txBox="1"/>
          <p:nvPr/>
        </p:nvSpPr>
        <p:spPr>
          <a:xfrm>
            <a:off x="1916852" y="1549657"/>
            <a:ext cx="10599610" cy="17399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Montserrat Bold" panose="00000800000000000000"/>
              </a:rPr>
              <a:t>5. Đánh giá và kiểm toán QA - QA Reviews and Audits </a:t>
            </a:r>
            <a:endParaRPr lang="en-US" sz="5000">
              <a:solidFill>
                <a:srgbClr val="000000"/>
              </a:solidFill>
              <a:latin typeface="Montserrat Bold" panose="00000800000000000000"/>
            </a:endParaRPr>
          </a:p>
        </p:txBody>
      </p:sp>
      <p:sp>
        <p:nvSpPr>
          <p:cNvPr id="8" name="TextBox 8"/>
          <p:cNvSpPr txBox="1"/>
          <p:nvPr/>
        </p:nvSpPr>
        <p:spPr>
          <a:xfrm>
            <a:off x="1730202" y="3802482"/>
            <a:ext cx="8095791" cy="3181350"/>
          </a:xfrm>
          <a:prstGeom prst="rect">
            <a:avLst/>
          </a:prstGeom>
        </p:spPr>
        <p:txBody>
          <a:bodyPr lIns="0" tIns="0" rIns="0" bIns="0" rtlCol="0" anchor="t">
            <a:spAutoFit/>
          </a:bodyPr>
          <a:lstStyle/>
          <a:p>
            <a:pPr marL="647700" lvl="1" indent="-323850">
              <a:lnSpc>
                <a:spcPts val="4200"/>
              </a:lnSpc>
              <a:spcBef>
                <a:spcPct val="0"/>
              </a:spcBef>
              <a:buFont typeface="Arial" panose="020B0604020202020204"/>
              <a:buChar char="•"/>
            </a:pPr>
            <a:r>
              <a:rPr lang="en-US" sz="3000">
                <a:solidFill>
                  <a:srgbClr val="000000"/>
                </a:solidFill>
                <a:latin typeface="Montserrat" panose="00000500000000000000"/>
              </a:rPr>
              <a:t>QA làm việc với ban lãnh đạo dự án để xác định cách thức thực hiện đánh giá chất lượng bên ngoài</a:t>
            </a:r>
            <a:endParaRPr lang="en-US" sz="3000">
              <a:solidFill>
                <a:srgbClr val="000000"/>
              </a:solidFill>
              <a:latin typeface="Montserrat" panose="00000500000000000000"/>
            </a:endParaRPr>
          </a:p>
          <a:p>
            <a:pPr marL="647700" lvl="1" indent="-323850">
              <a:lnSpc>
                <a:spcPts val="4200"/>
              </a:lnSpc>
              <a:spcBef>
                <a:spcPct val="0"/>
              </a:spcBef>
              <a:buFont typeface="Arial" panose="020B0604020202020204"/>
              <a:buChar char="•"/>
            </a:pPr>
            <a:r>
              <a:rPr lang="en-US" sz="3000">
                <a:solidFill>
                  <a:srgbClr val="000000"/>
                </a:solidFill>
                <a:latin typeface="Montserrat" panose="00000500000000000000"/>
              </a:rPr>
              <a:t>Nêu rõ điều này trong SQAP và thực hiện nó trong suốt quá trình của dự án.</a:t>
            </a:r>
            <a:endParaRPr lang="en-US" sz="3000">
              <a:solidFill>
                <a:srgbClr val="000000"/>
              </a:solidFill>
              <a:latin typeface="Montserrat" panose="0000050000000000000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686455" y="6274657"/>
            <a:ext cx="9106474" cy="2983643"/>
          </a:xfrm>
          <a:custGeom>
            <a:avLst/>
            <a:gdLst/>
            <a:ahLst/>
            <a:cxnLst/>
            <a:rect l="l" t="t" r="r" b="b"/>
            <a:pathLst>
              <a:path w="9106474" h="2983643">
                <a:moveTo>
                  <a:pt x="0" y="0"/>
                </a:moveTo>
                <a:lnTo>
                  <a:pt x="9106475" y="0"/>
                </a:lnTo>
                <a:lnTo>
                  <a:pt x="9106475" y="2983643"/>
                </a:lnTo>
                <a:lnTo>
                  <a:pt x="0" y="2983643"/>
                </a:lnTo>
                <a:lnTo>
                  <a:pt x="0" y="0"/>
                </a:lnTo>
                <a:close/>
              </a:path>
            </a:pathLst>
          </a:custGeom>
          <a:blipFill>
            <a:blip r:embed="rId2"/>
            <a:stretch>
              <a:fillRect/>
            </a:stretch>
          </a:blipFill>
        </p:spPr>
      </p:sp>
      <p:sp>
        <p:nvSpPr>
          <p:cNvPr id="4" name="Freeform 4"/>
          <p:cNvSpPr/>
          <p:nvPr/>
        </p:nvSpPr>
        <p:spPr>
          <a:xfrm>
            <a:off x="8862581" y="6385507"/>
            <a:ext cx="9268007" cy="2872793"/>
          </a:xfrm>
          <a:custGeom>
            <a:avLst/>
            <a:gdLst/>
            <a:ahLst/>
            <a:cxnLst/>
            <a:rect l="l" t="t" r="r" b="b"/>
            <a:pathLst>
              <a:path w="9268007" h="2872793">
                <a:moveTo>
                  <a:pt x="0" y="0"/>
                </a:moveTo>
                <a:lnTo>
                  <a:pt x="9268007" y="0"/>
                </a:lnTo>
                <a:lnTo>
                  <a:pt x="9268007" y="2872793"/>
                </a:lnTo>
                <a:lnTo>
                  <a:pt x="0" y="2872793"/>
                </a:lnTo>
                <a:lnTo>
                  <a:pt x="0" y="0"/>
                </a:lnTo>
                <a:close/>
              </a:path>
            </a:pathLst>
          </a:custGeom>
          <a:blipFill>
            <a:blip r:embed="rId3"/>
            <a:stretch>
              <a:fillRect/>
            </a:stretch>
          </a:blipFill>
        </p:spPr>
      </p:sp>
      <p:sp>
        <p:nvSpPr>
          <p:cNvPr id="5" name="TextBox 5"/>
          <p:cNvSpPr txBox="1"/>
          <p:nvPr/>
        </p:nvSpPr>
        <p:spPr>
          <a:xfrm>
            <a:off x="686455" y="857401"/>
            <a:ext cx="13886782" cy="1524000"/>
          </a:xfrm>
          <a:prstGeom prst="rect">
            <a:avLst/>
          </a:prstGeom>
        </p:spPr>
        <p:txBody>
          <a:bodyPr lIns="0" tIns="0" rIns="0" bIns="0" rtlCol="0" anchor="t">
            <a:spAutoFit/>
          </a:bodyPr>
          <a:lstStyle/>
          <a:p>
            <a:pPr marL="0" lvl="0" indent="0" algn="l">
              <a:lnSpc>
                <a:spcPts val="6000"/>
              </a:lnSpc>
              <a:spcBef>
                <a:spcPct val="0"/>
              </a:spcBef>
            </a:pPr>
            <a:r>
              <a:rPr lang="en-US" sz="5000">
                <a:solidFill>
                  <a:srgbClr val="101010"/>
                </a:solidFill>
                <a:latin typeface="Montserrat Bold" panose="00000800000000000000"/>
              </a:rPr>
              <a:t>5. Đánh giá và kiểm tra QA - QA Reviews and Audits</a:t>
            </a:r>
            <a:r>
              <a:rPr lang="en-US" sz="5000">
                <a:solidFill>
                  <a:srgbClr val="101010"/>
                </a:solidFill>
                <a:latin typeface="Montserrat Bold" panose="00000800000000000000"/>
              </a:rPr>
              <a:t> </a:t>
            </a:r>
            <a:endParaRPr lang="en-US" sz="5000">
              <a:solidFill>
                <a:srgbClr val="101010"/>
              </a:solidFill>
              <a:latin typeface="Montserrat Bold" panose="00000800000000000000"/>
            </a:endParaRPr>
          </a:p>
        </p:txBody>
      </p:sp>
      <p:sp>
        <p:nvSpPr>
          <p:cNvPr id="6" name="TextBox 6"/>
          <p:cNvSpPr txBox="1"/>
          <p:nvPr/>
        </p:nvSpPr>
        <p:spPr>
          <a:xfrm>
            <a:off x="1191840" y="2710213"/>
            <a:ext cx="10863292" cy="2647950"/>
          </a:xfrm>
          <a:prstGeom prst="rect">
            <a:avLst/>
          </a:prstGeom>
        </p:spPr>
        <p:txBody>
          <a:bodyPr lIns="0" tIns="0" rIns="0" bIns="0" rtlCol="0" anchor="t">
            <a:spAutoFit/>
          </a:bodyPr>
          <a:lstStyle/>
          <a:p>
            <a:pPr marL="647700" lvl="1" indent="-323850">
              <a:lnSpc>
                <a:spcPts val="4200"/>
              </a:lnSpc>
              <a:buFont typeface="Arial" panose="020B0604020202020204"/>
              <a:buChar char="•"/>
            </a:pPr>
            <a:r>
              <a:rPr lang="en-US" sz="3000">
                <a:solidFill>
                  <a:srgbClr val="101010"/>
                </a:solidFill>
                <a:latin typeface="Montserrat" panose="00000500000000000000"/>
              </a:rPr>
              <a:t>Các hoạt động QA bên ngoài là các hoạt động đánh giá được lên lịch trước (Reviews) </a:t>
            </a:r>
            <a:endParaRPr lang="en-US" sz="3000">
              <a:solidFill>
                <a:srgbClr val="101010"/>
              </a:solidFill>
              <a:latin typeface="Montserrat" panose="00000500000000000000"/>
            </a:endParaRPr>
          </a:p>
          <a:p>
            <a:pPr marL="647700" lvl="1" indent="-323850">
              <a:lnSpc>
                <a:spcPts val="4200"/>
              </a:lnSpc>
              <a:buFont typeface="Arial" panose="020B0604020202020204"/>
              <a:buChar char="•"/>
            </a:pPr>
            <a:r>
              <a:rPr lang="en-US" sz="3000">
                <a:solidFill>
                  <a:srgbClr val="101010"/>
                </a:solidFill>
                <a:latin typeface="Montserrat" panose="00000500000000000000"/>
              </a:rPr>
              <a:t>H</a:t>
            </a:r>
            <a:r>
              <a:rPr lang="en-US" sz="3000">
                <a:solidFill>
                  <a:srgbClr val="101010"/>
                </a:solidFill>
                <a:latin typeface="Montserrat" panose="00000500000000000000"/>
              </a:rPr>
              <a:t>oặc các hoạt động kiểm tra không được lên lịch như vậy (Audits) </a:t>
            </a:r>
            <a:endParaRPr lang="en-US" sz="3000">
              <a:solidFill>
                <a:srgbClr val="101010"/>
              </a:solidFill>
              <a:latin typeface="Montserrat" panose="00000500000000000000"/>
            </a:endParaRPr>
          </a:p>
          <a:p>
            <a:pPr>
              <a:lnSpc>
                <a:spcPts val="4200"/>
              </a:lnSpc>
              <a:spcBef>
                <a:spcPct val="0"/>
              </a:spcBef>
            </a:pPr>
          </a:p>
        </p:txBody>
      </p:sp>
      <p:sp>
        <p:nvSpPr>
          <p:cNvPr id="7" name="TextBox 7"/>
          <p:cNvSpPr txBox="1"/>
          <p:nvPr/>
        </p:nvSpPr>
        <p:spPr>
          <a:xfrm>
            <a:off x="1191840" y="5529797"/>
            <a:ext cx="6985958" cy="571500"/>
          </a:xfrm>
          <a:prstGeom prst="rect">
            <a:avLst/>
          </a:prstGeom>
        </p:spPr>
        <p:txBody>
          <a:bodyPr lIns="0" tIns="0" rIns="0" bIns="0" rtlCol="0" anchor="t">
            <a:spAutoFit/>
          </a:bodyPr>
          <a:lstStyle/>
          <a:p>
            <a:pPr marL="0" lvl="0" indent="0" algn="l">
              <a:lnSpc>
                <a:spcPts val="4560"/>
              </a:lnSpc>
              <a:spcBef>
                <a:spcPct val="0"/>
              </a:spcBef>
            </a:pPr>
            <a:r>
              <a:rPr lang="en-US" sz="3800">
                <a:solidFill>
                  <a:srgbClr val="101010"/>
                </a:solidFill>
                <a:latin typeface="Montserrat Bold" panose="00000800000000000000"/>
              </a:rPr>
              <a:t>Options for QA Reviews</a:t>
            </a:r>
            <a:endParaRPr lang="en-US" sz="3800">
              <a:solidFill>
                <a:srgbClr val="101010"/>
              </a:solidFill>
              <a:latin typeface="Montserrat Bold" panose="00000800000000000000"/>
            </a:endParaRPr>
          </a:p>
        </p:txBody>
      </p:sp>
      <p:sp>
        <p:nvSpPr>
          <p:cNvPr id="8" name="TextBox 8"/>
          <p:cNvSpPr txBox="1"/>
          <p:nvPr/>
        </p:nvSpPr>
        <p:spPr>
          <a:xfrm>
            <a:off x="9144000" y="5529797"/>
            <a:ext cx="6985958" cy="571500"/>
          </a:xfrm>
          <a:prstGeom prst="rect">
            <a:avLst/>
          </a:prstGeom>
        </p:spPr>
        <p:txBody>
          <a:bodyPr lIns="0" tIns="0" rIns="0" bIns="0" rtlCol="0" anchor="t">
            <a:spAutoFit/>
          </a:bodyPr>
          <a:lstStyle/>
          <a:p>
            <a:pPr marL="0" lvl="0" indent="0" algn="l">
              <a:lnSpc>
                <a:spcPts val="4560"/>
              </a:lnSpc>
              <a:spcBef>
                <a:spcPct val="0"/>
              </a:spcBef>
            </a:pPr>
            <a:r>
              <a:rPr lang="en-US" sz="3800">
                <a:solidFill>
                  <a:srgbClr val="101010"/>
                </a:solidFill>
                <a:latin typeface="Montserrat Bold" panose="00000800000000000000"/>
              </a:rPr>
              <a:t>Options for QA Audits</a:t>
            </a:r>
            <a:endParaRPr lang="en-US" sz="3800">
              <a:solidFill>
                <a:srgbClr val="101010"/>
              </a:solidFill>
              <a:latin typeface="Montserrat Bold" panose="0000080000000000000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1780707" y="6856131"/>
            <a:ext cx="7148533" cy="3053465"/>
          </a:xfrm>
          <a:custGeom>
            <a:avLst/>
            <a:gdLst/>
            <a:ahLst/>
            <a:cxnLst/>
            <a:rect l="l" t="t" r="r" b="b"/>
            <a:pathLst>
              <a:path w="7148533" h="3053465">
                <a:moveTo>
                  <a:pt x="0" y="0"/>
                </a:moveTo>
                <a:lnTo>
                  <a:pt x="7148533" y="0"/>
                </a:lnTo>
                <a:lnTo>
                  <a:pt x="7148533" y="3053465"/>
                </a:lnTo>
                <a:lnTo>
                  <a:pt x="0" y="3053465"/>
                </a:lnTo>
                <a:lnTo>
                  <a:pt x="0" y="0"/>
                </a:lnTo>
                <a:close/>
              </a:path>
            </a:pathLst>
          </a:custGeom>
          <a:blipFill>
            <a:blip r:embed="rId2"/>
            <a:stretch>
              <a:fillRect/>
            </a:stretch>
          </a:blipFill>
        </p:spPr>
      </p:sp>
      <p:sp>
        <p:nvSpPr>
          <p:cNvPr id="4" name="Freeform 4"/>
          <p:cNvSpPr/>
          <p:nvPr/>
        </p:nvSpPr>
        <p:spPr>
          <a:xfrm>
            <a:off x="11704569" y="3477608"/>
            <a:ext cx="5737337" cy="5780692"/>
          </a:xfrm>
          <a:custGeom>
            <a:avLst/>
            <a:gdLst/>
            <a:ahLst/>
            <a:cxnLst/>
            <a:rect l="l" t="t" r="r" b="b"/>
            <a:pathLst>
              <a:path w="5737337" h="5780692">
                <a:moveTo>
                  <a:pt x="0" y="0"/>
                </a:moveTo>
                <a:lnTo>
                  <a:pt x="5737336" y="0"/>
                </a:lnTo>
                <a:lnTo>
                  <a:pt x="5737336" y="5780692"/>
                </a:lnTo>
                <a:lnTo>
                  <a:pt x="0" y="5780692"/>
                </a:lnTo>
                <a:lnTo>
                  <a:pt x="0" y="0"/>
                </a:lnTo>
                <a:close/>
              </a:path>
            </a:pathLst>
          </a:custGeom>
          <a:blipFill>
            <a:blip r:embed="rId3"/>
            <a:stretch>
              <a:fillRect/>
            </a:stretch>
          </a:blipFill>
        </p:spPr>
      </p:sp>
      <p:sp>
        <p:nvSpPr>
          <p:cNvPr id="5" name="TextBox 5"/>
          <p:cNvSpPr txBox="1"/>
          <p:nvPr/>
        </p:nvSpPr>
        <p:spPr>
          <a:xfrm>
            <a:off x="686455" y="857401"/>
            <a:ext cx="13886782" cy="1524000"/>
          </a:xfrm>
          <a:prstGeom prst="rect">
            <a:avLst/>
          </a:prstGeom>
        </p:spPr>
        <p:txBody>
          <a:bodyPr lIns="0" tIns="0" rIns="0" bIns="0" rtlCol="0" anchor="t">
            <a:spAutoFit/>
          </a:bodyPr>
          <a:lstStyle/>
          <a:p>
            <a:pPr marL="0" lvl="0" indent="0" algn="l">
              <a:lnSpc>
                <a:spcPts val="6000"/>
              </a:lnSpc>
              <a:spcBef>
                <a:spcPct val="0"/>
              </a:spcBef>
            </a:pPr>
            <a:r>
              <a:rPr lang="en-US" sz="5000">
                <a:solidFill>
                  <a:srgbClr val="101010"/>
                </a:solidFill>
                <a:latin typeface="Montserrat Bold" panose="00000800000000000000"/>
              </a:rPr>
              <a:t>5. Đánh giá và kiểm tra QA - QA Reviews and Audits</a:t>
            </a:r>
            <a:r>
              <a:rPr lang="en-US" sz="5000">
                <a:solidFill>
                  <a:srgbClr val="101010"/>
                </a:solidFill>
                <a:latin typeface="Montserrat Bold" panose="00000800000000000000"/>
              </a:rPr>
              <a:t> </a:t>
            </a:r>
            <a:endParaRPr lang="en-US" sz="5000">
              <a:solidFill>
                <a:srgbClr val="101010"/>
              </a:solidFill>
              <a:latin typeface="Montserrat Bold" panose="00000800000000000000"/>
            </a:endParaRPr>
          </a:p>
        </p:txBody>
      </p:sp>
      <p:sp>
        <p:nvSpPr>
          <p:cNvPr id="6" name="TextBox 6"/>
          <p:cNvSpPr txBox="1"/>
          <p:nvPr/>
        </p:nvSpPr>
        <p:spPr>
          <a:xfrm>
            <a:off x="1191840" y="2791783"/>
            <a:ext cx="10863292" cy="2647950"/>
          </a:xfrm>
          <a:prstGeom prst="rect">
            <a:avLst/>
          </a:prstGeom>
        </p:spPr>
        <p:txBody>
          <a:bodyPr lIns="0" tIns="0" rIns="0" bIns="0" rtlCol="0" anchor="t">
            <a:spAutoFit/>
          </a:bodyPr>
          <a:lstStyle/>
          <a:p>
            <a:pPr marL="647700" lvl="1" indent="-323850">
              <a:lnSpc>
                <a:spcPts val="4200"/>
              </a:lnSpc>
              <a:buFont typeface="Arial" panose="020B0604020202020204"/>
              <a:buChar char="•"/>
            </a:pPr>
            <a:r>
              <a:rPr lang="en-US" sz="3000">
                <a:solidFill>
                  <a:srgbClr val="101010"/>
                </a:solidFill>
                <a:latin typeface="Montserrat" panose="00000500000000000000"/>
              </a:rPr>
              <a:t>Cung cấp cho nhân viên QA sự hiểu biết được cải thiện đáng kể về tình trạng của dự án</a:t>
            </a:r>
            <a:endParaRPr lang="en-US" sz="3000">
              <a:solidFill>
                <a:srgbClr val="101010"/>
              </a:solidFill>
              <a:latin typeface="Montserrat" panose="00000500000000000000"/>
            </a:endParaRPr>
          </a:p>
          <a:p>
            <a:pPr marL="647700" lvl="1" indent="-323850">
              <a:lnSpc>
                <a:spcPts val="4200"/>
              </a:lnSpc>
              <a:buFont typeface="Arial" panose="020B0604020202020204"/>
              <a:buChar char="•"/>
            </a:pPr>
            <a:r>
              <a:rPr lang="en-US" sz="3000">
                <a:solidFill>
                  <a:srgbClr val="101010"/>
                </a:solidFill>
                <a:latin typeface="Montserrat" panose="00000500000000000000"/>
              </a:rPr>
              <a:t>Nhưng nó có thể làm gián đoạn dự án do thường xuyên yêu cầu tài liệu hoặc thời gian của kỹ sư</a:t>
            </a:r>
            <a:endParaRPr lang="en-US" sz="3000">
              <a:solidFill>
                <a:srgbClr val="101010"/>
              </a:solidFill>
              <a:latin typeface="Montserrat" panose="00000500000000000000"/>
            </a:endParaRPr>
          </a:p>
          <a:p>
            <a:pPr>
              <a:lnSpc>
                <a:spcPts val="4200"/>
              </a:lnSpc>
              <a:spcBef>
                <a:spcPct val="0"/>
              </a:spcBef>
            </a:pPr>
          </a:p>
        </p:txBody>
      </p:sp>
      <p:sp>
        <p:nvSpPr>
          <p:cNvPr id="7" name="TextBox 7"/>
          <p:cNvSpPr txBox="1"/>
          <p:nvPr/>
        </p:nvSpPr>
        <p:spPr>
          <a:xfrm>
            <a:off x="1995467" y="5630581"/>
            <a:ext cx="6719012" cy="1225550"/>
          </a:xfrm>
          <a:prstGeom prst="rect">
            <a:avLst/>
          </a:prstGeom>
        </p:spPr>
        <p:txBody>
          <a:bodyPr lIns="0" tIns="0" rIns="0" bIns="0" rtlCol="0" anchor="t">
            <a:spAutoFit/>
          </a:bodyPr>
          <a:lstStyle/>
          <a:p>
            <a:pPr algn="ctr">
              <a:lnSpc>
                <a:spcPts val="4900"/>
              </a:lnSpc>
              <a:spcBef>
                <a:spcPct val="0"/>
              </a:spcBef>
            </a:pPr>
            <a:r>
              <a:rPr lang="en-US" sz="3500">
                <a:solidFill>
                  <a:srgbClr val="101010"/>
                </a:solidFill>
                <a:latin typeface="Montserrat Bold" panose="00000800000000000000"/>
              </a:rPr>
              <a:t>comparing frequent and occasional QA intervention</a:t>
            </a:r>
            <a:endParaRPr lang="en-US" sz="3500">
              <a:solidFill>
                <a:srgbClr val="101010"/>
              </a:solidFill>
              <a:latin typeface="Montserrat Bold" panose="0000080000000000000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01500" y="3743520"/>
            <a:ext cx="4439635" cy="3307528"/>
          </a:xfrm>
          <a:custGeom>
            <a:avLst/>
            <a:gdLst/>
            <a:ahLst/>
            <a:cxnLst/>
            <a:rect l="l" t="t" r="r" b="b"/>
            <a:pathLst>
              <a:path w="4439635" h="3307528">
                <a:moveTo>
                  <a:pt x="0" y="0"/>
                </a:moveTo>
                <a:lnTo>
                  <a:pt x="4439635" y="0"/>
                </a:lnTo>
                <a:lnTo>
                  <a:pt x="4439635" y="3307528"/>
                </a:lnTo>
                <a:lnTo>
                  <a:pt x="0" y="3307528"/>
                </a:lnTo>
                <a:lnTo>
                  <a:pt x="0" y="0"/>
                </a:lnTo>
                <a:close/>
              </a:path>
            </a:pathLst>
          </a:custGeom>
          <a:blipFill>
            <a:blip r:embed="rId1"/>
            <a:stretch>
              <a:fillRect/>
            </a:stretch>
          </a:blipFill>
        </p:spPr>
      </p:sp>
      <p:sp>
        <p:nvSpPr>
          <p:cNvPr id="3" name="Freeform 3"/>
          <p:cNvSpPr/>
          <p:nvPr/>
        </p:nvSpPr>
        <p:spPr>
          <a:xfrm>
            <a:off x="4076161" y="6976305"/>
            <a:ext cx="2085901" cy="2085901"/>
          </a:xfrm>
          <a:custGeom>
            <a:avLst/>
            <a:gdLst/>
            <a:ahLst/>
            <a:cxnLst/>
            <a:rect l="l" t="t" r="r" b="b"/>
            <a:pathLst>
              <a:path w="2085901" h="2085901">
                <a:moveTo>
                  <a:pt x="0" y="0"/>
                </a:moveTo>
                <a:lnTo>
                  <a:pt x="2085901" y="0"/>
                </a:lnTo>
                <a:lnTo>
                  <a:pt x="2085901" y="2085901"/>
                </a:lnTo>
                <a:lnTo>
                  <a:pt x="0" y="2085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5" name="TextBox 5"/>
          <p:cNvSpPr txBox="1"/>
          <p:nvPr/>
        </p:nvSpPr>
        <p:spPr>
          <a:xfrm>
            <a:off x="0" y="2091076"/>
            <a:ext cx="7369249"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Defect - Lỗi là gì?</a:t>
            </a:r>
            <a:endParaRPr lang="en-US" sz="5200">
              <a:solidFill>
                <a:srgbClr val="101010"/>
              </a:solidFill>
              <a:latin typeface="Montserrat" panose="00000500000000000000"/>
            </a:endParaRPr>
          </a:p>
        </p:txBody>
      </p:sp>
      <p:sp>
        <p:nvSpPr>
          <p:cNvPr id="6" name="TextBox 6"/>
          <p:cNvSpPr txBox="1"/>
          <p:nvPr/>
        </p:nvSpPr>
        <p:spPr>
          <a:xfrm>
            <a:off x="882223" y="3676845"/>
            <a:ext cx="9510125" cy="2527935"/>
          </a:xfrm>
          <a:prstGeom prst="rect">
            <a:avLst/>
          </a:prstGeom>
        </p:spPr>
        <p:txBody>
          <a:bodyPr lIns="0" tIns="0" rIns="0" bIns="0" rtlCol="0" anchor="t">
            <a:spAutoFit/>
          </a:bodyPr>
          <a:lstStyle/>
          <a:p>
            <a:pPr>
              <a:lnSpc>
                <a:spcPts val="5040"/>
              </a:lnSpc>
              <a:spcBef>
                <a:spcPct val="0"/>
              </a:spcBef>
            </a:pPr>
            <a:r>
              <a:rPr lang="en-US" sz="3600">
                <a:solidFill>
                  <a:srgbClr val="101010"/>
                </a:solidFill>
                <a:latin typeface="Montserrat" panose="00000500000000000000"/>
              </a:rPr>
              <a:t>Là 1 sự cố, 1 vấn đề xảy ra trong 1 chức năng hoặc hệ thống làm chức năng hoặc hệ thống đó làm việc không đúng như yêu cầu.</a:t>
            </a:r>
            <a:endParaRPr lang="en-US" sz="3600">
              <a:solidFill>
                <a:srgbClr val="101010"/>
              </a:solidFill>
              <a:latin typeface="Montserrat" panose="0000050000000000000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TextBox 3"/>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4" name="TextBox 4"/>
          <p:cNvSpPr txBox="1"/>
          <p:nvPr/>
        </p:nvSpPr>
        <p:spPr>
          <a:xfrm>
            <a:off x="206814" y="1987166"/>
            <a:ext cx="6487025"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Lỗi đến từ đâu?</a:t>
            </a:r>
            <a:endParaRPr lang="en-US" sz="5200">
              <a:solidFill>
                <a:srgbClr val="101010"/>
              </a:solidFill>
              <a:latin typeface="Montserrat" panose="00000500000000000000"/>
            </a:endParaRPr>
          </a:p>
        </p:txBody>
      </p:sp>
      <p:sp>
        <p:nvSpPr>
          <p:cNvPr id="5" name="Freeform 5"/>
          <p:cNvSpPr/>
          <p:nvPr/>
        </p:nvSpPr>
        <p:spPr>
          <a:xfrm>
            <a:off x="882223" y="3852803"/>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854206" y="3871238"/>
            <a:ext cx="14448670"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Lỗi trong khi xây dựng, thiết kế, kiểm thử, thực hiện hệ thống</a:t>
            </a:r>
            <a:endParaRPr lang="en-US" sz="3600">
              <a:solidFill>
                <a:srgbClr val="101010"/>
              </a:solidFill>
              <a:latin typeface="Montserrat" panose="00000500000000000000"/>
            </a:endParaRPr>
          </a:p>
        </p:txBody>
      </p:sp>
      <p:grpSp>
        <p:nvGrpSpPr>
          <p:cNvPr id="7" name="Group 7"/>
          <p:cNvGrpSpPr/>
          <p:nvPr/>
        </p:nvGrpSpPr>
        <p:grpSpPr>
          <a:xfrm rot="0">
            <a:off x="882223" y="4818043"/>
            <a:ext cx="13212584" cy="650915"/>
            <a:chOff x="0" y="0"/>
            <a:chExt cx="17616779" cy="867886"/>
          </a:xfrm>
        </p:grpSpPr>
        <p:sp>
          <p:nvSpPr>
            <p:cNvPr id="8" name="Freeform 8"/>
            <p:cNvSpPr/>
            <p:nvPr/>
          </p:nvSpPr>
          <p:spPr>
            <a:xfrm>
              <a:off x="0" y="0"/>
              <a:ext cx="914768" cy="867886"/>
            </a:xfrm>
            <a:custGeom>
              <a:avLst/>
              <a:gdLst/>
              <a:ahLst/>
              <a:cxnLst/>
              <a:rect l="l" t="t" r="r" b="b"/>
              <a:pathLst>
                <a:path w="914768" h="867886">
                  <a:moveTo>
                    <a:pt x="0" y="0"/>
                  </a:moveTo>
                  <a:lnTo>
                    <a:pt x="914768" y="0"/>
                  </a:lnTo>
                  <a:lnTo>
                    <a:pt x="914768" y="867886"/>
                  </a:lnTo>
                  <a:lnTo>
                    <a:pt x="0" y="867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295977" y="46805"/>
              <a:ext cx="16320802" cy="795655"/>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Lỗi trong khi sử dụng hệ thống</a:t>
              </a:r>
              <a:endParaRPr lang="en-US" sz="3600">
                <a:solidFill>
                  <a:srgbClr val="101010"/>
                </a:solidFill>
                <a:latin typeface="Montserrat" panose="00000500000000000000"/>
              </a:endParaRPr>
            </a:p>
          </p:txBody>
        </p:sp>
      </p:grpSp>
      <p:grpSp>
        <p:nvGrpSpPr>
          <p:cNvPr id="10" name="Group 10"/>
          <p:cNvGrpSpPr/>
          <p:nvPr/>
        </p:nvGrpSpPr>
        <p:grpSpPr>
          <a:xfrm rot="0">
            <a:off x="882223" y="5783282"/>
            <a:ext cx="13212584" cy="650915"/>
            <a:chOff x="0" y="0"/>
            <a:chExt cx="17616779" cy="867886"/>
          </a:xfrm>
        </p:grpSpPr>
        <p:sp>
          <p:nvSpPr>
            <p:cNvPr id="11" name="Freeform 11"/>
            <p:cNvSpPr/>
            <p:nvPr/>
          </p:nvSpPr>
          <p:spPr>
            <a:xfrm>
              <a:off x="0" y="0"/>
              <a:ext cx="914768" cy="867886"/>
            </a:xfrm>
            <a:custGeom>
              <a:avLst/>
              <a:gdLst/>
              <a:ahLst/>
              <a:cxnLst/>
              <a:rect l="l" t="t" r="r" b="b"/>
              <a:pathLst>
                <a:path w="914768" h="867886">
                  <a:moveTo>
                    <a:pt x="0" y="0"/>
                  </a:moveTo>
                  <a:lnTo>
                    <a:pt x="914768" y="0"/>
                  </a:lnTo>
                  <a:lnTo>
                    <a:pt x="914768" y="867886"/>
                  </a:lnTo>
                  <a:lnTo>
                    <a:pt x="0" y="867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295977" y="46805"/>
              <a:ext cx="16320802" cy="795655"/>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Lỗi xuất phát từ điều kiện môi trường</a:t>
              </a:r>
              <a:endParaRPr lang="en-US" sz="3600">
                <a:solidFill>
                  <a:srgbClr val="101010"/>
                </a:solidFill>
                <a:latin typeface="Montserrat" panose="0000050000000000000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866832" y="3233614"/>
            <a:ext cx="13874435" cy="6204363"/>
          </a:xfrm>
          <a:custGeom>
            <a:avLst/>
            <a:gdLst/>
            <a:ahLst/>
            <a:cxnLst/>
            <a:rect l="l" t="t" r="r" b="b"/>
            <a:pathLst>
              <a:path w="13874435" h="6204363">
                <a:moveTo>
                  <a:pt x="0" y="0"/>
                </a:moveTo>
                <a:lnTo>
                  <a:pt x="13874435" y="0"/>
                </a:lnTo>
                <a:lnTo>
                  <a:pt x="13874435" y="6204362"/>
                </a:lnTo>
                <a:lnTo>
                  <a:pt x="0" y="6204362"/>
                </a:lnTo>
                <a:lnTo>
                  <a:pt x="0" y="0"/>
                </a:lnTo>
                <a:close/>
              </a:path>
            </a:pathLst>
          </a:custGeom>
          <a:blipFill>
            <a:blip r:embed="rId2"/>
            <a:stretch>
              <a:fillRect/>
            </a:stretch>
          </a:blipFill>
        </p:spPr>
      </p:sp>
      <p:sp>
        <p:nvSpPr>
          <p:cNvPr id="4" name="TextBox 4"/>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5" name="TextBox 5"/>
          <p:cNvSpPr txBox="1"/>
          <p:nvPr/>
        </p:nvSpPr>
        <p:spPr>
          <a:xfrm>
            <a:off x="-416640" y="2012903"/>
            <a:ext cx="6487025"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Phân loại lỗi</a:t>
            </a:r>
            <a:endParaRPr lang="en-US" sz="5200">
              <a:solidFill>
                <a:srgbClr val="101010"/>
              </a:solidFill>
              <a:latin typeface="Montserrat" panose="0000050000000000000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2823371" y="4509219"/>
            <a:ext cx="12040109" cy="3658472"/>
          </a:xfrm>
          <a:custGeom>
            <a:avLst/>
            <a:gdLst/>
            <a:ahLst/>
            <a:cxnLst/>
            <a:rect l="l" t="t" r="r" b="b"/>
            <a:pathLst>
              <a:path w="12040109" h="3658472">
                <a:moveTo>
                  <a:pt x="0" y="0"/>
                </a:moveTo>
                <a:lnTo>
                  <a:pt x="12040109" y="0"/>
                </a:lnTo>
                <a:lnTo>
                  <a:pt x="12040109" y="3658471"/>
                </a:lnTo>
                <a:lnTo>
                  <a:pt x="0" y="3658471"/>
                </a:lnTo>
                <a:lnTo>
                  <a:pt x="0" y="0"/>
                </a:lnTo>
                <a:close/>
              </a:path>
            </a:pathLst>
          </a:custGeom>
          <a:blipFill>
            <a:blip r:embed="rId2"/>
            <a:stretch>
              <a:fillRect/>
            </a:stretch>
          </a:blipFill>
        </p:spPr>
      </p:sp>
      <p:sp>
        <p:nvSpPr>
          <p:cNvPr id="4" name="TextBox 4"/>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5" name="TextBox 5"/>
          <p:cNvSpPr txBox="1"/>
          <p:nvPr/>
        </p:nvSpPr>
        <p:spPr>
          <a:xfrm>
            <a:off x="882223" y="1857039"/>
            <a:ext cx="12009624" cy="1620691"/>
          </a:xfrm>
          <a:prstGeom prst="rect">
            <a:avLst/>
          </a:prstGeom>
        </p:spPr>
        <p:txBody>
          <a:bodyPr lIns="0" tIns="0" rIns="0" bIns="0" rtlCol="0" anchor="t">
            <a:spAutoFit/>
          </a:bodyPr>
          <a:lstStyle/>
          <a:p>
            <a:pPr>
              <a:lnSpc>
                <a:spcPts val="6510"/>
              </a:lnSpc>
            </a:pPr>
            <a:r>
              <a:rPr lang="en-US" sz="4650">
                <a:solidFill>
                  <a:srgbClr val="101010"/>
                </a:solidFill>
                <a:latin typeface="Montserrat" panose="00000500000000000000"/>
              </a:rPr>
              <a:t>Độ nghiêm trọng ( Severity) &amp; </a:t>
            </a:r>
            <a:endParaRPr lang="en-US" sz="4650">
              <a:solidFill>
                <a:srgbClr val="101010"/>
              </a:solidFill>
              <a:latin typeface="Montserrat" panose="00000500000000000000"/>
            </a:endParaRPr>
          </a:p>
          <a:p>
            <a:pPr>
              <a:lnSpc>
                <a:spcPts val="6510"/>
              </a:lnSpc>
            </a:pPr>
            <a:r>
              <a:rPr lang="en-US" sz="4650">
                <a:solidFill>
                  <a:srgbClr val="101010"/>
                </a:solidFill>
                <a:latin typeface="Montserrat" panose="00000500000000000000"/>
              </a:rPr>
              <a:t>Độ ưu tiên (Priority) của lỗi</a:t>
            </a:r>
            <a:endParaRPr lang="en-US" sz="4650">
              <a:solidFill>
                <a:srgbClr val="101010"/>
              </a:solidFill>
              <a:latin typeface="Montserrat" panose="0000050000000000000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TextBox 3"/>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4" name="TextBox 4"/>
          <p:cNvSpPr txBox="1"/>
          <p:nvPr/>
        </p:nvSpPr>
        <p:spPr>
          <a:xfrm>
            <a:off x="882223" y="1857039"/>
            <a:ext cx="12009624" cy="794127"/>
          </a:xfrm>
          <a:prstGeom prst="rect">
            <a:avLst/>
          </a:prstGeom>
        </p:spPr>
        <p:txBody>
          <a:bodyPr lIns="0" tIns="0" rIns="0" bIns="0" rtlCol="0" anchor="t">
            <a:spAutoFit/>
          </a:bodyPr>
          <a:lstStyle/>
          <a:p>
            <a:pPr>
              <a:lnSpc>
                <a:spcPts val="6510"/>
              </a:lnSpc>
            </a:pPr>
            <a:r>
              <a:rPr lang="en-US" sz="4650">
                <a:solidFill>
                  <a:srgbClr val="101010"/>
                </a:solidFill>
                <a:latin typeface="Montserrat" panose="00000500000000000000"/>
              </a:rPr>
              <a:t>Độ nghiêm trọng (Severity)</a:t>
            </a:r>
            <a:endParaRPr lang="en-US" sz="4650">
              <a:solidFill>
                <a:srgbClr val="101010"/>
              </a:solidFill>
              <a:latin typeface="Montserrat" panose="00000500000000000000"/>
            </a:endParaRPr>
          </a:p>
        </p:txBody>
      </p:sp>
      <p:sp>
        <p:nvSpPr>
          <p:cNvPr id="5" name="Freeform 5"/>
          <p:cNvSpPr/>
          <p:nvPr/>
        </p:nvSpPr>
        <p:spPr>
          <a:xfrm>
            <a:off x="882223" y="3362900"/>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854206" y="3381335"/>
            <a:ext cx="14448670"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Mức độ 1 (Critical): Rất nghiêm trọng</a:t>
            </a:r>
            <a:endParaRPr lang="en-US" sz="3600">
              <a:solidFill>
                <a:srgbClr val="101010"/>
              </a:solidFill>
              <a:latin typeface="Montserrat" panose="00000500000000000000"/>
            </a:endParaRPr>
          </a:p>
        </p:txBody>
      </p:sp>
      <p:sp>
        <p:nvSpPr>
          <p:cNvPr id="7" name="Freeform 7"/>
          <p:cNvSpPr/>
          <p:nvPr/>
        </p:nvSpPr>
        <p:spPr>
          <a:xfrm>
            <a:off x="882223" y="4492585"/>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854206" y="4511020"/>
            <a:ext cx="14448670"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Mức độ 2 (Major): Nghiêm trọng</a:t>
            </a:r>
            <a:endParaRPr lang="en-US" sz="3600">
              <a:solidFill>
                <a:srgbClr val="101010"/>
              </a:solidFill>
              <a:latin typeface="Montserrat" panose="00000500000000000000"/>
            </a:endParaRPr>
          </a:p>
        </p:txBody>
      </p:sp>
      <p:sp>
        <p:nvSpPr>
          <p:cNvPr id="9" name="Freeform 9"/>
          <p:cNvSpPr/>
          <p:nvPr/>
        </p:nvSpPr>
        <p:spPr>
          <a:xfrm>
            <a:off x="882223" y="5619750"/>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854206" y="5638185"/>
            <a:ext cx="14448670"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Mức độ 3 (Minor): Nhẹ</a:t>
            </a:r>
            <a:endParaRPr lang="en-US" sz="3600">
              <a:solidFill>
                <a:srgbClr val="101010"/>
              </a:solidFill>
              <a:latin typeface="Montserrat" panose="00000500000000000000"/>
            </a:endParaRPr>
          </a:p>
        </p:txBody>
      </p:sp>
      <p:sp>
        <p:nvSpPr>
          <p:cNvPr id="11" name="Freeform 11"/>
          <p:cNvSpPr/>
          <p:nvPr/>
        </p:nvSpPr>
        <p:spPr>
          <a:xfrm>
            <a:off x="882223" y="674691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854206" y="6765349"/>
            <a:ext cx="14968215"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Mức độ 4 (Cosmetic): Không ảnh hưởng đến chức năng của PM</a:t>
            </a:r>
            <a:endParaRPr lang="en-US" sz="3600">
              <a:solidFill>
                <a:srgbClr val="101010"/>
              </a:solidFill>
              <a:latin typeface="Montserrat"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10482986" y="2903233"/>
            <a:ext cx="7049793" cy="6573963"/>
          </a:xfrm>
          <a:custGeom>
            <a:avLst/>
            <a:gdLst/>
            <a:ahLst/>
            <a:cxnLst/>
            <a:rect l="l" t="t" r="r" b="b"/>
            <a:pathLst>
              <a:path w="7049793" h="6573963">
                <a:moveTo>
                  <a:pt x="0" y="0"/>
                </a:moveTo>
                <a:lnTo>
                  <a:pt x="7049793" y="0"/>
                </a:lnTo>
                <a:lnTo>
                  <a:pt x="7049793" y="6573963"/>
                </a:lnTo>
                <a:lnTo>
                  <a:pt x="0" y="6573963"/>
                </a:lnTo>
                <a:lnTo>
                  <a:pt x="0" y="0"/>
                </a:lnTo>
                <a:close/>
              </a:path>
            </a:pathLst>
          </a:custGeom>
          <a:blipFill>
            <a:blip r:embed="rId2"/>
            <a:stretch>
              <a:fillRect/>
            </a:stretch>
          </a:blipFill>
        </p:spPr>
      </p:sp>
      <p:sp>
        <p:nvSpPr>
          <p:cNvPr id="7" name="Freeform 7"/>
          <p:cNvSpPr/>
          <p:nvPr/>
        </p:nvSpPr>
        <p:spPr>
          <a:xfrm>
            <a:off x="800683" y="5779332"/>
            <a:ext cx="1977432" cy="1977432"/>
          </a:xfrm>
          <a:custGeom>
            <a:avLst/>
            <a:gdLst/>
            <a:ahLst/>
            <a:cxnLst/>
            <a:rect l="l" t="t" r="r" b="b"/>
            <a:pathLst>
              <a:path w="1977432" h="1977432">
                <a:moveTo>
                  <a:pt x="0" y="0"/>
                </a:moveTo>
                <a:lnTo>
                  <a:pt x="1977432" y="0"/>
                </a:lnTo>
                <a:lnTo>
                  <a:pt x="1977432" y="1977432"/>
                </a:lnTo>
                <a:lnTo>
                  <a:pt x="0" y="1977432"/>
                </a:lnTo>
                <a:lnTo>
                  <a:pt x="0" y="0"/>
                </a:lnTo>
                <a:close/>
              </a:path>
            </a:pathLst>
          </a:custGeom>
          <a:blipFill>
            <a:blip r:embed="rId3"/>
            <a:stretch>
              <a:fillRect/>
            </a:stretch>
          </a:blipFill>
        </p:spPr>
      </p:sp>
      <p:sp>
        <p:nvSpPr>
          <p:cNvPr id="8" name="Freeform 8"/>
          <p:cNvSpPr/>
          <p:nvPr/>
        </p:nvSpPr>
        <p:spPr>
          <a:xfrm>
            <a:off x="2862038" y="3228103"/>
            <a:ext cx="2240269" cy="2240269"/>
          </a:xfrm>
          <a:custGeom>
            <a:avLst/>
            <a:gdLst/>
            <a:ahLst/>
            <a:cxnLst/>
            <a:rect l="l" t="t" r="r" b="b"/>
            <a:pathLst>
              <a:path w="2240269" h="2240269">
                <a:moveTo>
                  <a:pt x="0" y="0"/>
                </a:moveTo>
                <a:lnTo>
                  <a:pt x="2240269" y="0"/>
                </a:lnTo>
                <a:lnTo>
                  <a:pt x="2240269" y="2240269"/>
                </a:lnTo>
                <a:lnTo>
                  <a:pt x="0" y="2240269"/>
                </a:lnTo>
                <a:lnTo>
                  <a:pt x="0" y="0"/>
                </a:lnTo>
                <a:close/>
              </a:path>
            </a:pathLst>
          </a:custGeom>
          <a:blipFill>
            <a:blip r:embed="rId4"/>
            <a:stretch>
              <a:fillRect/>
            </a:stretch>
          </a:blipFill>
        </p:spPr>
      </p:sp>
      <p:sp>
        <p:nvSpPr>
          <p:cNvPr id="9" name="Freeform 9"/>
          <p:cNvSpPr/>
          <p:nvPr/>
        </p:nvSpPr>
        <p:spPr>
          <a:xfrm>
            <a:off x="5429270" y="7075940"/>
            <a:ext cx="1361648" cy="1361648"/>
          </a:xfrm>
          <a:custGeom>
            <a:avLst/>
            <a:gdLst/>
            <a:ahLst/>
            <a:cxnLst/>
            <a:rect l="l" t="t" r="r" b="b"/>
            <a:pathLst>
              <a:path w="1361648" h="1361648">
                <a:moveTo>
                  <a:pt x="0" y="0"/>
                </a:moveTo>
                <a:lnTo>
                  <a:pt x="1361648" y="0"/>
                </a:lnTo>
                <a:lnTo>
                  <a:pt x="1361648" y="1361648"/>
                </a:lnTo>
                <a:lnTo>
                  <a:pt x="0" y="1361648"/>
                </a:lnTo>
                <a:lnTo>
                  <a:pt x="0" y="0"/>
                </a:lnTo>
                <a:close/>
              </a:path>
            </a:pathLst>
          </a:custGeom>
          <a:blipFill>
            <a:blip r:embed="rId5"/>
            <a:stretch>
              <a:fillRect/>
            </a:stretch>
          </a:blipFill>
        </p:spPr>
      </p:sp>
      <p:sp>
        <p:nvSpPr>
          <p:cNvPr id="10" name="Freeform 10"/>
          <p:cNvSpPr/>
          <p:nvPr/>
        </p:nvSpPr>
        <p:spPr>
          <a:xfrm>
            <a:off x="3864197" y="8695382"/>
            <a:ext cx="1816928" cy="1506440"/>
          </a:xfrm>
          <a:custGeom>
            <a:avLst/>
            <a:gdLst/>
            <a:ahLst/>
            <a:cxnLst/>
            <a:rect l="l" t="t" r="r" b="b"/>
            <a:pathLst>
              <a:path w="1816928" h="1506440">
                <a:moveTo>
                  <a:pt x="0" y="0"/>
                </a:moveTo>
                <a:lnTo>
                  <a:pt x="1816928" y="0"/>
                </a:lnTo>
                <a:lnTo>
                  <a:pt x="1816928" y="1506440"/>
                </a:lnTo>
                <a:lnTo>
                  <a:pt x="0" y="1506440"/>
                </a:lnTo>
                <a:lnTo>
                  <a:pt x="0" y="0"/>
                </a:lnTo>
                <a:close/>
              </a:path>
            </a:pathLst>
          </a:custGeom>
          <a:blipFill>
            <a:blip r:embed="rId6"/>
            <a:stretch>
              <a:fillRect/>
            </a:stretch>
          </a:blipFill>
        </p:spPr>
      </p:sp>
      <p:sp>
        <p:nvSpPr>
          <p:cNvPr id="11" name="Freeform 11"/>
          <p:cNvSpPr/>
          <p:nvPr/>
        </p:nvSpPr>
        <p:spPr>
          <a:xfrm>
            <a:off x="5429270" y="4892360"/>
            <a:ext cx="1507636" cy="1507636"/>
          </a:xfrm>
          <a:custGeom>
            <a:avLst/>
            <a:gdLst/>
            <a:ahLst/>
            <a:cxnLst/>
            <a:rect l="l" t="t" r="r" b="b"/>
            <a:pathLst>
              <a:path w="1507636" h="1507636">
                <a:moveTo>
                  <a:pt x="0" y="0"/>
                </a:moveTo>
                <a:lnTo>
                  <a:pt x="1507635" y="0"/>
                </a:lnTo>
                <a:lnTo>
                  <a:pt x="1507635" y="1507635"/>
                </a:lnTo>
                <a:lnTo>
                  <a:pt x="0" y="1507635"/>
                </a:lnTo>
                <a:lnTo>
                  <a:pt x="0" y="0"/>
                </a:lnTo>
                <a:close/>
              </a:path>
            </a:pathLst>
          </a:custGeom>
          <a:blipFill>
            <a:blip r:embed="rId7"/>
            <a:stretch>
              <a:fillRect/>
            </a:stretch>
          </a:blipFill>
        </p:spPr>
      </p:sp>
      <p:sp>
        <p:nvSpPr>
          <p:cNvPr id="12" name="TextBox 12"/>
          <p:cNvSpPr txBox="1"/>
          <p:nvPr/>
        </p:nvSpPr>
        <p:spPr>
          <a:xfrm>
            <a:off x="1498413" y="761804"/>
            <a:ext cx="15760887"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 NGUYÊN TẮC QUẢN LÝ CHẤT LƯỢNG</a:t>
            </a:r>
            <a:endParaRPr lang="en-US" sz="6000">
              <a:solidFill>
                <a:srgbClr val="101010"/>
              </a:solidFill>
              <a:latin typeface="Montserrat Bold" panose="00000800000000000000"/>
            </a:endParaRPr>
          </a:p>
        </p:txBody>
      </p:sp>
      <p:sp>
        <p:nvSpPr>
          <p:cNvPr id="13" name="TextBox 13"/>
          <p:cNvSpPr txBox="1"/>
          <p:nvPr/>
        </p:nvSpPr>
        <p:spPr>
          <a:xfrm>
            <a:off x="1498413" y="1979017"/>
            <a:ext cx="14068629" cy="904383"/>
          </a:xfrm>
          <a:prstGeom prst="rect">
            <a:avLst/>
          </a:prstGeom>
        </p:spPr>
        <p:txBody>
          <a:bodyPr lIns="0" tIns="0" rIns="0" bIns="0" rtlCol="0" anchor="t">
            <a:spAutoFit/>
          </a:bodyPr>
          <a:lstStyle/>
          <a:p>
            <a:pPr marL="794385" lvl="1" indent="-397510">
              <a:lnSpc>
                <a:spcPts val="8170"/>
              </a:lnSpc>
              <a:buFont typeface="Arial" panose="020B0604020202020204"/>
              <a:buChar char="•"/>
            </a:pPr>
            <a:r>
              <a:rPr lang="en-US" sz="3680">
                <a:solidFill>
                  <a:srgbClr val="000000"/>
                </a:solidFill>
                <a:latin typeface="Montserrat" panose="00000500000000000000"/>
              </a:rPr>
              <a:t>Tập trung liên tục vào chất lượng</a:t>
            </a:r>
            <a:endParaRPr lang="en-US" sz="3680">
              <a:solidFill>
                <a:srgbClr val="000000"/>
              </a:solidFill>
              <a:latin typeface="Montserrat" panose="00000500000000000000"/>
            </a:endParaRPr>
          </a:p>
        </p:txBody>
      </p:sp>
      <p:sp>
        <p:nvSpPr>
          <p:cNvPr id="14" name="AutoShape 14"/>
          <p:cNvSpPr/>
          <p:nvPr/>
        </p:nvSpPr>
        <p:spPr>
          <a:xfrm flipV="1">
            <a:off x="2830570" y="5468372"/>
            <a:ext cx="1151603" cy="1319999"/>
          </a:xfrm>
          <a:prstGeom prst="line">
            <a:avLst/>
          </a:prstGeom>
          <a:ln w="38100" cap="flat">
            <a:solidFill>
              <a:srgbClr val="000000"/>
            </a:solidFill>
            <a:prstDash val="solid"/>
            <a:headEnd type="none" w="sm" len="sm"/>
            <a:tailEnd type="triangle" w="lg" len="med"/>
          </a:ln>
        </p:spPr>
      </p:sp>
      <p:sp>
        <p:nvSpPr>
          <p:cNvPr id="15" name="AutoShape 15"/>
          <p:cNvSpPr/>
          <p:nvPr/>
        </p:nvSpPr>
        <p:spPr>
          <a:xfrm>
            <a:off x="2837757" y="6806013"/>
            <a:ext cx="1026440" cy="1631575"/>
          </a:xfrm>
          <a:prstGeom prst="line">
            <a:avLst/>
          </a:prstGeom>
          <a:ln w="38100" cap="flat">
            <a:solidFill>
              <a:srgbClr val="000000"/>
            </a:solidFill>
            <a:prstDash val="solid"/>
            <a:headEnd type="none" w="sm" len="sm"/>
            <a:tailEnd type="triangle" w="lg" len="med"/>
          </a:ln>
        </p:spPr>
      </p:sp>
      <p:sp>
        <p:nvSpPr>
          <p:cNvPr id="16" name="AutoShape 16"/>
          <p:cNvSpPr/>
          <p:nvPr/>
        </p:nvSpPr>
        <p:spPr>
          <a:xfrm>
            <a:off x="2837757" y="6806013"/>
            <a:ext cx="2052879" cy="836316"/>
          </a:xfrm>
          <a:prstGeom prst="line">
            <a:avLst/>
          </a:prstGeom>
          <a:ln w="38100" cap="flat">
            <a:solidFill>
              <a:srgbClr val="000000"/>
            </a:solidFill>
            <a:prstDash val="solid"/>
            <a:headEnd type="none" w="sm" len="sm"/>
            <a:tailEnd type="triangle" w="lg" len="med"/>
          </a:ln>
        </p:spPr>
      </p:sp>
      <p:sp>
        <p:nvSpPr>
          <p:cNvPr id="17" name="AutoShape 17"/>
          <p:cNvSpPr/>
          <p:nvPr/>
        </p:nvSpPr>
        <p:spPr>
          <a:xfrm flipV="1">
            <a:off x="2837757" y="6418715"/>
            <a:ext cx="2052879" cy="387298"/>
          </a:xfrm>
          <a:prstGeom prst="line">
            <a:avLst/>
          </a:prstGeom>
          <a:ln w="38100" cap="flat">
            <a:solidFill>
              <a:srgbClr val="000000"/>
            </a:solidFill>
            <a:prstDash val="solid"/>
            <a:headEnd type="none" w="sm" len="sm"/>
            <a:tailEnd type="triangle" w="lg" len="med"/>
          </a:ln>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TextBox 3"/>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4" name="TextBox 4"/>
          <p:cNvSpPr txBox="1"/>
          <p:nvPr/>
        </p:nvSpPr>
        <p:spPr>
          <a:xfrm>
            <a:off x="882223" y="1857039"/>
            <a:ext cx="12009624" cy="794127"/>
          </a:xfrm>
          <a:prstGeom prst="rect">
            <a:avLst/>
          </a:prstGeom>
        </p:spPr>
        <p:txBody>
          <a:bodyPr lIns="0" tIns="0" rIns="0" bIns="0" rtlCol="0" anchor="t">
            <a:spAutoFit/>
          </a:bodyPr>
          <a:lstStyle/>
          <a:p>
            <a:pPr>
              <a:lnSpc>
                <a:spcPts val="6510"/>
              </a:lnSpc>
            </a:pPr>
            <a:r>
              <a:rPr lang="en-US" sz="4650">
                <a:solidFill>
                  <a:srgbClr val="101010"/>
                </a:solidFill>
                <a:latin typeface="Montserrat" panose="00000500000000000000"/>
              </a:rPr>
              <a:t>Độ ưu tiên (Priority)</a:t>
            </a:r>
            <a:endParaRPr lang="en-US" sz="4650">
              <a:solidFill>
                <a:srgbClr val="101010"/>
              </a:solidFill>
              <a:latin typeface="Montserrat" panose="00000500000000000000"/>
            </a:endParaRPr>
          </a:p>
        </p:txBody>
      </p:sp>
      <p:sp>
        <p:nvSpPr>
          <p:cNvPr id="5" name="Freeform 5"/>
          <p:cNvSpPr/>
          <p:nvPr/>
        </p:nvSpPr>
        <p:spPr>
          <a:xfrm>
            <a:off x="882223" y="3362900"/>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854206" y="3381335"/>
            <a:ext cx="14448670"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Mức độ 1 (Immediate): Khẩn cấp</a:t>
            </a:r>
            <a:endParaRPr lang="en-US" sz="3600">
              <a:solidFill>
                <a:srgbClr val="101010"/>
              </a:solidFill>
              <a:latin typeface="Montserrat" panose="00000500000000000000"/>
            </a:endParaRPr>
          </a:p>
        </p:txBody>
      </p:sp>
      <p:sp>
        <p:nvSpPr>
          <p:cNvPr id="7" name="Freeform 7"/>
          <p:cNvSpPr/>
          <p:nvPr/>
        </p:nvSpPr>
        <p:spPr>
          <a:xfrm>
            <a:off x="882223" y="4492585"/>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854206" y="4511020"/>
            <a:ext cx="14448670"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Mức độ 2 (High): Độ ưu tiên cao</a:t>
            </a:r>
            <a:endParaRPr lang="en-US" sz="3600">
              <a:solidFill>
                <a:srgbClr val="101010"/>
              </a:solidFill>
              <a:latin typeface="Montserrat" panose="00000500000000000000"/>
            </a:endParaRPr>
          </a:p>
        </p:txBody>
      </p:sp>
      <p:sp>
        <p:nvSpPr>
          <p:cNvPr id="9" name="Freeform 9"/>
          <p:cNvSpPr/>
          <p:nvPr/>
        </p:nvSpPr>
        <p:spPr>
          <a:xfrm>
            <a:off x="882223" y="5619750"/>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854206" y="5638185"/>
            <a:ext cx="14448670"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Mức độ 3 (Medium): Độ ưu tiên trung bình </a:t>
            </a:r>
            <a:endParaRPr lang="en-US" sz="3600">
              <a:solidFill>
                <a:srgbClr val="101010"/>
              </a:solidFill>
              <a:latin typeface="Montserrat" panose="00000500000000000000"/>
            </a:endParaRPr>
          </a:p>
        </p:txBody>
      </p:sp>
      <p:sp>
        <p:nvSpPr>
          <p:cNvPr id="11" name="Freeform 11"/>
          <p:cNvSpPr/>
          <p:nvPr/>
        </p:nvSpPr>
        <p:spPr>
          <a:xfrm>
            <a:off x="882223" y="674691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854206" y="6765349"/>
            <a:ext cx="14968215"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Mức độ 4 (Low): Độ ưu tiên thấp</a:t>
            </a:r>
            <a:endParaRPr lang="en-US" sz="3600">
              <a:solidFill>
                <a:srgbClr val="101010"/>
              </a:solidFill>
              <a:latin typeface="Montserrat" panose="0000050000000000000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5675856" y="3172400"/>
            <a:ext cx="6936289" cy="6786315"/>
          </a:xfrm>
          <a:custGeom>
            <a:avLst/>
            <a:gdLst/>
            <a:ahLst/>
            <a:cxnLst/>
            <a:rect l="l" t="t" r="r" b="b"/>
            <a:pathLst>
              <a:path w="6936289" h="6786315">
                <a:moveTo>
                  <a:pt x="0" y="0"/>
                </a:moveTo>
                <a:lnTo>
                  <a:pt x="6936288" y="0"/>
                </a:lnTo>
                <a:lnTo>
                  <a:pt x="6936288" y="6786315"/>
                </a:lnTo>
                <a:lnTo>
                  <a:pt x="0" y="6786315"/>
                </a:lnTo>
                <a:lnTo>
                  <a:pt x="0" y="0"/>
                </a:lnTo>
                <a:close/>
              </a:path>
            </a:pathLst>
          </a:custGeom>
          <a:blipFill>
            <a:blip r:embed="rId2"/>
            <a:stretch>
              <a:fillRect/>
            </a:stretch>
          </a:blipFill>
        </p:spPr>
      </p:sp>
      <p:sp>
        <p:nvSpPr>
          <p:cNvPr id="4" name="TextBox 4"/>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5" name="TextBox 5"/>
          <p:cNvSpPr txBox="1"/>
          <p:nvPr/>
        </p:nvSpPr>
        <p:spPr>
          <a:xfrm>
            <a:off x="-754345" y="2040179"/>
            <a:ext cx="8643139"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Vòng đời của lỗi</a:t>
            </a:r>
            <a:endParaRPr lang="en-US" sz="5200">
              <a:solidFill>
                <a:srgbClr val="101010"/>
              </a:solidFill>
              <a:latin typeface="Montserrat" panose="0000050000000000000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3255686" y="3591269"/>
            <a:ext cx="11114226" cy="5182645"/>
          </a:xfrm>
          <a:custGeom>
            <a:avLst/>
            <a:gdLst/>
            <a:ahLst/>
            <a:cxnLst/>
            <a:rect l="l" t="t" r="r" b="b"/>
            <a:pathLst>
              <a:path w="11114226" h="5182645">
                <a:moveTo>
                  <a:pt x="0" y="0"/>
                </a:moveTo>
                <a:lnTo>
                  <a:pt x="11114226" y="0"/>
                </a:lnTo>
                <a:lnTo>
                  <a:pt x="11114226" y="5182644"/>
                </a:lnTo>
                <a:lnTo>
                  <a:pt x="0" y="5182644"/>
                </a:lnTo>
                <a:lnTo>
                  <a:pt x="0" y="0"/>
                </a:lnTo>
                <a:close/>
              </a:path>
            </a:pathLst>
          </a:custGeom>
          <a:blipFill>
            <a:blip r:embed="rId2"/>
            <a:stretch>
              <a:fillRect/>
            </a:stretch>
          </a:blipFill>
        </p:spPr>
      </p:sp>
      <p:sp>
        <p:nvSpPr>
          <p:cNvPr id="4" name="TextBox 4"/>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5" name="TextBox 5"/>
          <p:cNvSpPr txBox="1"/>
          <p:nvPr/>
        </p:nvSpPr>
        <p:spPr>
          <a:xfrm>
            <a:off x="882223" y="1982296"/>
            <a:ext cx="3811366"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Quản lý lỗi </a:t>
            </a:r>
            <a:endParaRPr lang="en-US" sz="5200">
              <a:solidFill>
                <a:srgbClr val="101010"/>
              </a:solidFill>
              <a:latin typeface="Montserrat" panose="0000050000000000000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882223" y="3362900"/>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854206" y="4596765"/>
            <a:ext cx="546735" cy="5467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7" name="TextBox 7"/>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8" name="TextBox 8"/>
          <p:cNvSpPr txBox="1"/>
          <p:nvPr/>
        </p:nvSpPr>
        <p:spPr>
          <a:xfrm>
            <a:off x="882223" y="1982296"/>
            <a:ext cx="3811366"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Quản lý lỗi </a:t>
            </a:r>
            <a:endParaRPr lang="en-US" sz="5200">
              <a:solidFill>
                <a:srgbClr val="101010"/>
              </a:solidFill>
              <a:latin typeface="Montserrat" panose="00000500000000000000"/>
            </a:endParaRPr>
          </a:p>
        </p:txBody>
      </p:sp>
      <p:sp>
        <p:nvSpPr>
          <p:cNvPr id="9" name="TextBox 9"/>
          <p:cNvSpPr txBox="1"/>
          <p:nvPr/>
        </p:nvSpPr>
        <p:spPr>
          <a:xfrm>
            <a:off x="1854206" y="3371810"/>
            <a:ext cx="14448670" cy="752476"/>
          </a:xfrm>
          <a:prstGeom prst="rect">
            <a:avLst/>
          </a:prstGeom>
        </p:spPr>
        <p:txBody>
          <a:bodyPr lIns="0" tIns="0" rIns="0" bIns="0" rtlCol="0" anchor="t">
            <a:spAutoFit/>
          </a:bodyPr>
          <a:lstStyle/>
          <a:p>
            <a:pPr marL="0" lvl="0" indent="0" algn="l">
              <a:lnSpc>
                <a:spcPts val="6300"/>
              </a:lnSpc>
              <a:spcBef>
                <a:spcPct val="0"/>
              </a:spcBef>
            </a:pPr>
            <a:r>
              <a:rPr lang="en-US" sz="4500">
                <a:solidFill>
                  <a:srgbClr val="101010"/>
                </a:solidFill>
                <a:latin typeface="Montserrat Bold" panose="00000800000000000000"/>
              </a:rPr>
              <a:t>Bước 1</a:t>
            </a:r>
            <a:endParaRPr lang="en-US" sz="4500">
              <a:solidFill>
                <a:srgbClr val="101010"/>
              </a:solidFill>
              <a:latin typeface="Montserrat Bold" panose="00000800000000000000"/>
            </a:endParaRPr>
          </a:p>
        </p:txBody>
      </p:sp>
      <p:sp>
        <p:nvSpPr>
          <p:cNvPr id="10" name="TextBox 10"/>
          <p:cNvSpPr txBox="1"/>
          <p:nvPr/>
        </p:nvSpPr>
        <p:spPr>
          <a:xfrm>
            <a:off x="2810630" y="4530090"/>
            <a:ext cx="12092027"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Khi xác định ra lỗi, phải ghi vào hệ thống quản lý lỗi</a:t>
            </a:r>
            <a:endParaRPr lang="en-US" sz="3600">
              <a:solidFill>
                <a:srgbClr val="101010"/>
              </a:solidFill>
              <a:latin typeface="Montserrat" panose="00000500000000000000"/>
            </a:endParaRPr>
          </a:p>
        </p:txBody>
      </p:sp>
      <p:grpSp>
        <p:nvGrpSpPr>
          <p:cNvPr id="11" name="Group 11"/>
          <p:cNvGrpSpPr/>
          <p:nvPr/>
        </p:nvGrpSpPr>
        <p:grpSpPr>
          <a:xfrm rot="0">
            <a:off x="1854206" y="5457825"/>
            <a:ext cx="546735" cy="54673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14" name="TextBox 14"/>
          <p:cNvSpPr txBox="1"/>
          <p:nvPr/>
        </p:nvSpPr>
        <p:spPr>
          <a:xfrm>
            <a:off x="2810630" y="5391150"/>
            <a:ext cx="14040323" cy="12515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Việc ghi nhận lỗi phải đầy đủ thông tin: Mô tả chi tiết, nguồn gốc</a:t>
            </a:r>
            <a:endParaRPr lang="en-US" sz="3600">
              <a:solidFill>
                <a:srgbClr val="101010"/>
              </a:solidFill>
              <a:latin typeface="Montserrat" panose="0000050000000000000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882223" y="3362900"/>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854206" y="4596765"/>
            <a:ext cx="546735" cy="5467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7" name="TextBox 7"/>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8" name="TextBox 8"/>
          <p:cNvSpPr txBox="1"/>
          <p:nvPr/>
        </p:nvSpPr>
        <p:spPr>
          <a:xfrm>
            <a:off x="882223" y="1982296"/>
            <a:ext cx="3811366"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Quản lý lỗi </a:t>
            </a:r>
            <a:endParaRPr lang="en-US" sz="5200">
              <a:solidFill>
                <a:srgbClr val="101010"/>
              </a:solidFill>
              <a:latin typeface="Montserrat" panose="00000500000000000000"/>
            </a:endParaRPr>
          </a:p>
        </p:txBody>
      </p:sp>
      <p:sp>
        <p:nvSpPr>
          <p:cNvPr id="9" name="TextBox 9"/>
          <p:cNvSpPr txBox="1"/>
          <p:nvPr/>
        </p:nvSpPr>
        <p:spPr>
          <a:xfrm>
            <a:off x="1854206" y="3371810"/>
            <a:ext cx="14448670" cy="752476"/>
          </a:xfrm>
          <a:prstGeom prst="rect">
            <a:avLst/>
          </a:prstGeom>
        </p:spPr>
        <p:txBody>
          <a:bodyPr lIns="0" tIns="0" rIns="0" bIns="0" rtlCol="0" anchor="t">
            <a:spAutoFit/>
          </a:bodyPr>
          <a:lstStyle/>
          <a:p>
            <a:pPr marL="0" lvl="0" indent="0" algn="l">
              <a:lnSpc>
                <a:spcPts val="6300"/>
              </a:lnSpc>
              <a:spcBef>
                <a:spcPct val="0"/>
              </a:spcBef>
            </a:pPr>
            <a:r>
              <a:rPr lang="en-US" sz="4500">
                <a:solidFill>
                  <a:srgbClr val="101010"/>
                </a:solidFill>
                <a:latin typeface="Montserrat Bold" panose="00000800000000000000"/>
              </a:rPr>
              <a:t>Bước 2</a:t>
            </a:r>
            <a:endParaRPr lang="en-US" sz="4500">
              <a:solidFill>
                <a:srgbClr val="101010"/>
              </a:solidFill>
              <a:latin typeface="Montserrat Bold" panose="00000800000000000000"/>
            </a:endParaRPr>
          </a:p>
        </p:txBody>
      </p:sp>
      <p:sp>
        <p:nvSpPr>
          <p:cNvPr id="10" name="TextBox 10"/>
          <p:cNvSpPr txBox="1"/>
          <p:nvPr/>
        </p:nvSpPr>
        <p:spPr>
          <a:xfrm>
            <a:off x="2810630" y="4530090"/>
            <a:ext cx="13079164" cy="1251585"/>
          </a:xfrm>
          <a:prstGeom prst="rect">
            <a:avLst/>
          </a:prstGeom>
        </p:spPr>
        <p:txBody>
          <a:bodyPr lIns="0" tIns="0" rIns="0" bIns="0" rtlCol="0" anchor="t">
            <a:spAutoFit/>
          </a:bodyPr>
          <a:lstStyle/>
          <a:p>
            <a:pPr>
              <a:lnSpc>
                <a:spcPts val="5040"/>
              </a:lnSpc>
            </a:pPr>
            <a:r>
              <a:rPr lang="en-US" sz="3600">
                <a:solidFill>
                  <a:srgbClr val="101010"/>
                </a:solidFill>
                <a:latin typeface="Montserrat" panose="00000500000000000000"/>
              </a:rPr>
              <a:t>Thực hiện phân tích xem có thực sự là lỗi hay không để </a:t>
            </a:r>
            <a:endParaRPr lang="en-US" sz="3600">
              <a:solidFill>
                <a:srgbClr val="101010"/>
              </a:solidFill>
              <a:latin typeface="Montserrat" panose="00000500000000000000"/>
            </a:endParaRPr>
          </a:p>
          <a:p>
            <a:pPr marL="0" lvl="0" indent="0" algn="l">
              <a:lnSpc>
                <a:spcPts val="5040"/>
              </a:lnSpc>
              <a:spcBef>
                <a:spcPct val="0"/>
              </a:spcBef>
            </a:pPr>
            <a:r>
              <a:rPr lang="en-US" sz="3600">
                <a:solidFill>
                  <a:srgbClr val="101010"/>
                </a:solidFill>
                <a:latin typeface="Montserrat" panose="00000500000000000000"/>
              </a:rPr>
              <a:t>có những hành động thích hợp</a:t>
            </a:r>
            <a:endParaRPr lang="en-US" sz="3600">
              <a:solidFill>
                <a:srgbClr val="101010"/>
              </a:solidFill>
              <a:latin typeface="Montserrat" panose="0000050000000000000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882223" y="3362900"/>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854206" y="4596765"/>
            <a:ext cx="546735" cy="5467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7" name="TextBox 7"/>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8" name="TextBox 8"/>
          <p:cNvSpPr txBox="1"/>
          <p:nvPr/>
        </p:nvSpPr>
        <p:spPr>
          <a:xfrm>
            <a:off x="882223" y="1982296"/>
            <a:ext cx="3811366"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Quản lý lỗi </a:t>
            </a:r>
            <a:endParaRPr lang="en-US" sz="5200">
              <a:solidFill>
                <a:srgbClr val="101010"/>
              </a:solidFill>
              <a:latin typeface="Montserrat" panose="00000500000000000000"/>
            </a:endParaRPr>
          </a:p>
        </p:txBody>
      </p:sp>
      <p:sp>
        <p:nvSpPr>
          <p:cNvPr id="9" name="TextBox 9"/>
          <p:cNvSpPr txBox="1"/>
          <p:nvPr/>
        </p:nvSpPr>
        <p:spPr>
          <a:xfrm>
            <a:off x="1854206" y="3371810"/>
            <a:ext cx="14448670" cy="752476"/>
          </a:xfrm>
          <a:prstGeom prst="rect">
            <a:avLst/>
          </a:prstGeom>
        </p:spPr>
        <p:txBody>
          <a:bodyPr lIns="0" tIns="0" rIns="0" bIns="0" rtlCol="0" anchor="t">
            <a:spAutoFit/>
          </a:bodyPr>
          <a:lstStyle/>
          <a:p>
            <a:pPr marL="0" lvl="0" indent="0" algn="l">
              <a:lnSpc>
                <a:spcPts val="6300"/>
              </a:lnSpc>
              <a:spcBef>
                <a:spcPct val="0"/>
              </a:spcBef>
            </a:pPr>
            <a:r>
              <a:rPr lang="en-US" sz="4500">
                <a:solidFill>
                  <a:srgbClr val="101010"/>
                </a:solidFill>
                <a:latin typeface="Montserrat Bold" panose="00000800000000000000"/>
              </a:rPr>
              <a:t>Bước 3</a:t>
            </a:r>
            <a:endParaRPr lang="en-US" sz="4500">
              <a:solidFill>
                <a:srgbClr val="101010"/>
              </a:solidFill>
              <a:latin typeface="Montserrat Bold" panose="00000800000000000000"/>
            </a:endParaRPr>
          </a:p>
        </p:txBody>
      </p:sp>
      <p:sp>
        <p:nvSpPr>
          <p:cNvPr id="10" name="TextBox 10"/>
          <p:cNvSpPr txBox="1"/>
          <p:nvPr/>
        </p:nvSpPr>
        <p:spPr>
          <a:xfrm>
            <a:off x="2810630" y="4530090"/>
            <a:ext cx="13079164"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Lỗi xác định phải được giao cho người thích hợp để sửa</a:t>
            </a:r>
            <a:endParaRPr lang="en-US" sz="3600">
              <a:solidFill>
                <a:srgbClr val="101010"/>
              </a:solidFill>
              <a:latin typeface="Montserrat" panose="00000500000000000000"/>
            </a:endParaRPr>
          </a:p>
        </p:txBody>
      </p:sp>
      <p:grpSp>
        <p:nvGrpSpPr>
          <p:cNvPr id="11" name="Group 11"/>
          <p:cNvGrpSpPr/>
          <p:nvPr/>
        </p:nvGrpSpPr>
        <p:grpSpPr>
          <a:xfrm rot="0">
            <a:off x="1854206" y="5457825"/>
            <a:ext cx="546735" cy="54673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14" name="TextBox 14"/>
          <p:cNvSpPr txBox="1"/>
          <p:nvPr/>
        </p:nvSpPr>
        <p:spPr>
          <a:xfrm>
            <a:off x="2810630" y="5391150"/>
            <a:ext cx="14040323" cy="12515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Trong quá trình sửa, tự kiểm thử đơn vị được sửa trước khi thông báo lỗi đó đã được sửa</a:t>
            </a:r>
            <a:endParaRPr lang="en-US" sz="3600">
              <a:solidFill>
                <a:srgbClr val="101010"/>
              </a:solidFill>
              <a:latin typeface="Montserrat" panose="0000050000000000000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882223" y="3362900"/>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854206" y="4596765"/>
            <a:ext cx="546735" cy="5467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grpSp>
        <p:nvGrpSpPr>
          <p:cNvPr id="7" name="Group 7"/>
          <p:cNvGrpSpPr/>
          <p:nvPr/>
        </p:nvGrpSpPr>
        <p:grpSpPr>
          <a:xfrm rot="0">
            <a:off x="1854206" y="5457825"/>
            <a:ext cx="546735" cy="54673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10" name="Freeform 10"/>
          <p:cNvSpPr/>
          <p:nvPr/>
        </p:nvSpPr>
        <p:spPr>
          <a:xfrm>
            <a:off x="752127" y="7759153"/>
            <a:ext cx="1375446" cy="972815"/>
          </a:xfrm>
          <a:custGeom>
            <a:avLst/>
            <a:gdLst/>
            <a:ahLst/>
            <a:cxnLst/>
            <a:rect l="l" t="t" r="r" b="b"/>
            <a:pathLst>
              <a:path w="1375446" h="972815">
                <a:moveTo>
                  <a:pt x="0" y="0"/>
                </a:moveTo>
                <a:lnTo>
                  <a:pt x="1375446" y="0"/>
                </a:lnTo>
                <a:lnTo>
                  <a:pt x="1375446" y="972815"/>
                </a:lnTo>
                <a:lnTo>
                  <a:pt x="0" y="972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12" name="TextBox 12"/>
          <p:cNvSpPr txBox="1"/>
          <p:nvPr/>
        </p:nvSpPr>
        <p:spPr>
          <a:xfrm>
            <a:off x="882223" y="1982296"/>
            <a:ext cx="3811366"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Quản lý lỗi </a:t>
            </a:r>
            <a:endParaRPr lang="en-US" sz="5200">
              <a:solidFill>
                <a:srgbClr val="101010"/>
              </a:solidFill>
              <a:latin typeface="Montserrat" panose="00000500000000000000"/>
            </a:endParaRPr>
          </a:p>
        </p:txBody>
      </p:sp>
      <p:sp>
        <p:nvSpPr>
          <p:cNvPr id="13" name="TextBox 13"/>
          <p:cNvSpPr txBox="1"/>
          <p:nvPr/>
        </p:nvSpPr>
        <p:spPr>
          <a:xfrm>
            <a:off x="1854206" y="3371810"/>
            <a:ext cx="14448670" cy="752476"/>
          </a:xfrm>
          <a:prstGeom prst="rect">
            <a:avLst/>
          </a:prstGeom>
        </p:spPr>
        <p:txBody>
          <a:bodyPr lIns="0" tIns="0" rIns="0" bIns="0" rtlCol="0" anchor="t">
            <a:spAutoFit/>
          </a:bodyPr>
          <a:lstStyle/>
          <a:p>
            <a:pPr marL="0" lvl="0" indent="0" algn="l">
              <a:lnSpc>
                <a:spcPts val="6300"/>
              </a:lnSpc>
              <a:spcBef>
                <a:spcPct val="0"/>
              </a:spcBef>
            </a:pPr>
            <a:r>
              <a:rPr lang="en-US" sz="4500">
                <a:solidFill>
                  <a:srgbClr val="101010"/>
                </a:solidFill>
                <a:latin typeface="Montserrat Bold" panose="00000800000000000000"/>
              </a:rPr>
              <a:t>Bước 4</a:t>
            </a:r>
            <a:endParaRPr lang="en-US" sz="4500">
              <a:solidFill>
                <a:srgbClr val="101010"/>
              </a:solidFill>
              <a:latin typeface="Montserrat Bold" panose="00000800000000000000"/>
            </a:endParaRPr>
          </a:p>
        </p:txBody>
      </p:sp>
      <p:sp>
        <p:nvSpPr>
          <p:cNvPr id="14" name="TextBox 14"/>
          <p:cNvSpPr txBox="1"/>
          <p:nvPr/>
        </p:nvSpPr>
        <p:spPr>
          <a:xfrm>
            <a:off x="2810630" y="4530090"/>
            <a:ext cx="14040323"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Kiểm thử lại để xác nhận lỗi đã thực sự được sửa hay chưa</a:t>
            </a:r>
            <a:endParaRPr lang="en-US" sz="3600">
              <a:solidFill>
                <a:srgbClr val="101010"/>
              </a:solidFill>
              <a:latin typeface="Montserrat" panose="00000500000000000000"/>
            </a:endParaRPr>
          </a:p>
        </p:txBody>
      </p:sp>
      <p:sp>
        <p:nvSpPr>
          <p:cNvPr id="15" name="TextBox 15"/>
          <p:cNvSpPr txBox="1"/>
          <p:nvPr/>
        </p:nvSpPr>
        <p:spPr>
          <a:xfrm>
            <a:off x="2810630" y="5391150"/>
            <a:ext cx="14448670" cy="12515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Thực hiện mở lại lỗi nếu lỗi sửa chưa đúng, đóng lỗi nếu lỗi đã được sửa đúng</a:t>
            </a:r>
            <a:endParaRPr lang="en-US" sz="3600">
              <a:solidFill>
                <a:srgbClr val="101010"/>
              </a:solidFill>
              <a:latin typeface="Montserrat" panose="00000500000000000000"/>
            </a:endParaRPr>
          </a:p>
        </p:txBody>
      </p:sp>
      <p:sp>
        <p:nvSpPr>
          <p:cNvPr id="16" name="TextBox 16"/>
          <p:cNvSpPr txBox="1"/>
          <p:nvPr/>
        </p:nvSpPr>
        <p:spPr>
          <a:xfrm>
            <a:off x="2605786" y="7667076"/>
            <a:ext cx="14858359" cy="1099820"/>
          </a:xfrm>
          <a:prstGeom prst="rect">
            <a:avLst/>
          </a:prstGeom>
        </p:spPr>
        <p:txBody>
          <a:bodyPr lIns="0" tIns="0" rIns="0" bIns="0" rtlCol="0" anchor="t">
            <a:spAutoFit/>
          </a:bodyPr>
          <a:lstStyle/>
          <a:p>
            <a:pPr algn="ctr">
              <a:lnSpc>
                <a:spcPts val="4480"/>
              </a:lnSpc>
              <a:spcBef>
                <a:spcPct val="0"/>
              </a:spcBef>
            </a:pPr>
            <a:r>
              <a:rPr lang="en-US" sz="3200">
                <a:solidFill>
                  <a:srgbClr val="101010"/>
                </a:solidFill>
                <a:latin typeface="Montserrat Bold" panose="00000800000000000000"/>
              </a:rPr>
              <a:t>Việc quản lý lỗi, quản lý sự cố chính là việc kiểm soát lỗi hay sự cố đó từ khi lỗi hay sự cố được ghi nhận đến khi chúng ở trạng thái đóng.</a:t>
            </a:r>
            <a:endParaRPr lang="en-US" sz="3200">
              <a:solidFill>
                <a:srgbClr val="101010"/>
              </a:solidFill>
              <a:latin typeface="Montserrat Bold" panose="0000080000000000000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2014501" y="2833889"/>
            <a:ext cx="14258999" cy="7056898"/>
          </a:xfrm>
          <a:custGeom>
            <a:avLst/>
            <a:gdLst/>
            <a:ahLst/>
            <a:cxnLst/>
            <a:rect l="l" t="t" r="r" b="b"/>
            <a:pathLst>
              <a:path w="14258999" h="7056898">
                <a:moveTo>
                  <a:pt x="0" y="0"/>
                </a:moveTo>
                <a:lnTo>
                  <a:pt x="14258998" y="0"/>
                </a:lnTo>
                <a:lnTo>
                  <a:pt x="14258998" y="7056897"/>
                </a:lnTo>
                <a:lnTo>
                  <a:pt x="0" y="7056897"/>
                </a:lnTo>
                <a:lnTo>
                  <a:pt x="0" y="0"/>
                </a:lnTo>
                <a:close/>
              </a:path>
            </a:pathLst>
          </a:custGeom>
          <a:blipFill>
            <a:blip r:embed="rId2"/>
            <a:stretch>
              <a:fillRect/>
            </a:stretch>
          </a:blipFill>
        </p:spPr>
      </p:sp>
      <p:sp>
        <p:nvSpPr>
          <p:cNvPr id="4" name="TextBox 4"/>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5" name="TextBox 5"/>
          <p:cNvSpPr txBox="1"/>
          <p:nvPr/>
        </p:nvSpPr>
        <p:spPr>
          <a:xfrm>
            <a:off x="-1819413" y="1956318"/>
            <a:ext cx="15786889"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Redmine: Màn hình viết 1 defect</a:t>
            </a:r>
            <a:endParaRPr lang="en-US" sz="5200">
              <a:solidFill>
                <a:srgbClr val="101010"/>
              </a:solidFill>
              <a:latin typeface="Montserrat" panose="0000050000000000000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69912" y="-2544328"/>
            <a:ext cx="6580407" cy="5716728"/>
          </a:xfrm>
          <a:custGeom>
            <a:avLst/>
            <a:gdLst/>
            <a:ahLst/>
            <a:cxnLst/>
            <a:rect l="l" t="t" r="r" b="b"/>
            <a:pathLst>
              <a:path w="6580407" h="5716728">
                <a:moveTo>
                  <a:pt x="0" y="0"/>
                </a:moveTo>
                <a:lnTo>
                  <a:pt x="6580407" y="0"/>
                </a:lnTo>
                <a:lnTo>
                  <a:pt x="6580407" y="5716728"/>
                </a:lnTo>
                <a:lnTo>
                  <a:pt x="0" y="5716728"/>
                </a:lnTo>
                <a:lnTo>
                  <a:pt x="0" y="0"/>
                </a:lnTo>
                <a:close/>
              </a:path>
            </a:pathLst>
          </a:custGeom>
          <a:blipFill>
            <a:blip r:embed="rId1"/>
            <a:stretch>
              <a:fillRect/>
            </a:stretch>
          </a:blipFill>
        </p:spPr>
      </p:sp>
      <p:sp>
        <p:nvSpPr>
          <p:cNvPr id="3" name="Freeform 3"/>
          <p:cNvSpPr/>
          <p:nvPr/>
        </p:nvSpPr>
        <p:spPr>
          <a:xfrm>
            <a:off x="1667095" y="3119639"/>
            <a:ext cx="14953811" cy="6999031"/>
          </a:xfrm>
          <a:custGeom>
            <a:avLst/>
            <a:gdLst/>
            <a:ahLst/>
            <a:cxnLst/>
            <a:rect l="l" t="t" r="r" b="b"/>
            <a:pathLst>
              <a:path w="14953811" h="6999031">
                <a:moveTo>
                  <a:pt x="0" y="0"/>
                </a:moveTo>
                <a:lnTo>
                  <a:pt x="14953810" y="0"/>
                </a:lnTo>
                <a:lnTo>
                  <a:pt x="14953810" y="6999030"/>
                </a:lnTo>
                <a:lnTo>
                  <a:pt x="0" y="6999030"/>
                </a:lnTo>
                <a:lnTo>
                  <a:pt x="0" y="0"/>
                </a:lnTo>
                <a:close/>
              </a:path>
            </a:pathLst>
          </a:custGeom>
          <a:blipFill>
            <a:blip r:embed="rId2"/>
            <a:stretch>
              <a:fillRect/>
            </a:stretch>
          </a:blipFill>
        </p:spPr>
      </p:sp>
      <p:sp>
        <p:nvSpPr>
          <p:cNvPr id="4" name="TextBox 4"/>
          <p:cNvSpPr txBox="1"/>
          <p:nvPr/>
        </p:nvSpPr>
        <p:spPr>
          <a:xfrm>
            <a:off x="882223" y="841087"/>
            <a:ext cx="9824595"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Quản lý lỗi</a:t>
            </a:r>
            <a:endParaRPr lang="en-US" sz="6000">
              <a:solidFill>
                <a:srgbClr val="101010"/>
              </a:solidFill>
              <a:latin typeface="Montserrat Bold" panose="00000800000000000000"/>
            </a:endParaRPr>
          </a:p>
        </p:txBody>
      </p:sp>
      <p:sp>
        <p:nvSpPr>
          <p:cNvPr id="5" name="TextBox 5"/>
          <p:cNvSpPr txBox="1"/>
          <p:nvPr/>
        </p:nvSpPr>
        <p:spPr>
          <a:xfrm>
            <a:off x="-702390" y="1956318"/>
            <a:ext cx="15786889" cy="877570"/>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Redmine: Màn hìnhquản lý các defect</a:t>
            </a:r>
            <a:endParaRPr lang="en-US" sz="5200">
              <a:solidFill>
                <a:srgbClr val="101010"/>
              </a:solidFill>
              <a:latin typeface="Montserrat" panose="0000050000000000000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223" y="2314093"/>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882223" y="4009583"/>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5439070" y="7029450"/>
            <a:ext cx="2008052" cy="2586862"/>
          </a:xfrm>
          <a:custGeom>
            <a:avLst/>
            <a:gdLst/>
            <a:ahLst/>
            <a:cxnLst/>
            <a:rect l="l" t="t" r="r" b="b"/>
            <a:pathLst>
              <a:path w="2008052" h="2586862">
                <a:moveTo>
                  <a:pt x="0" y="0"/>
                </a:moveTo>
                <a:lnTo>
                  <a:pt x="2008052" y="0"/>
                </a:lnTo>
                <a:lnTo>
                  <a:pt x="2008052" y="2586862"/>
                </a:lnTo>
                <a:lnTo>
                  <a:pt x="0" y="2586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144000" y="6779831"/>
            <a:ext cx="3340839" cy="3086100"/>
          </a:xfrm>
          <a:custGeom>
            <a:avLst/>
            <a:gdLst/>
            <a:ahLst/>
            <a:cxnLst/>
            <a:rect l="l" t="t" r="r" b="b"/>
            <a:pathLst>
              <a:path w="3340839" h="3086100">
                <a:moveTo>
                  <a:pt x="0" y="0"/>
                </a:moveTo>
                <a:lnTo>
                  <a:pt x="3340839" y="0"/>
                </a:lnTo>
                <a:lnTo>
                  <a:pt x="3340839" y="3086100"/>
                </a:lnTo>
                <a:lnTo>
                  <a:pt x="0" y="3086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882223" y="841087"/>
            <a:ext cx="17228117"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7. Process improvement &amp; Process metrics</a:t>
            </a:r>
            <a:endParaRPr lang="en-US" sz="6000">
              <a:solidFill>
                <a:srgbClr val="101010"/>
              </a:solidFill>
              <a:latin typeface="Montserrat Bold" panose="00000800000000000000"/>
            </a:endParaRPr>
          </a:p>
        </p:txBody>
      </p:sp>
      <p:sp>
        <p:nvSpPr>
          <p:cNvPr id="7" name="TextBox 7"/>
          <p:cNvSpPr txBox="1"/>
          <p:nvPr/>
        </p:nvSpPr>
        <p:spPr>
          <a:xfrm>
            <a:off x="1854206" y="2247418"/>
            <a:ext cx="14448670" cy="12515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Ngay cả một quy trình rất tốt cũng phải thích ứng với những thay đổi như công nghệ mới và các loại yêu cầu mới</a:t>
            </a:r>
            <a:endParaRPr lang="en-US" sz="3600">
              <a:solidFill>
                <a:srgbClr val="101010"/>
              </a:solidFill>
              <a:latin typeface="Montserrat" panose="00000500000000000000"/>
            </a:endParaRPr>
          </a:p>
        </p:txBody>
      </p:sp>
      <p:sp>
        <p:nvSpPr>
          <p:cNvPr id="8" name="TextBox 8"/>
          <p:cNvSpPr txBox="1"/>
          <p:nvPr/>
        </p:nvSpPr>
        <p:spPr>
          <a:xfrm>
            <a:off x="1854206" y="3942908"/>
            <a:ext cx="14448670" cy="2527935"/>
          </a:xfrm>
          <a:prstGeom prst="rect">
            <a:avLst/>
          </a:prstGeom>
        </p:spPr>
        <p:txBody>
          <a:bodyPr lIns="0" tIns="0" rIns="0" bIns="0" rtlCol="0" anchor="t">
            <a:spAutoFit/>
          </a:bodyPr>
          <a:lstStyle/>
          <a:p>
            <a:pPr>
              <a:lnSpc>
                <a:spcPts val="5040"/>
              </a:lnSpc>
            </a:pPr>
            <a:r>
              <a:rPr lang="en-US" sz="3600">
                <a:solidFill>
                  <a:srgbClr val="101010"/>
                </a:solidFill>
                <a:latin typeface="Montserrat" panose="00000500000000000000"/>
              </a:rPr>
              <a:t>Thay vì là hoạt động một lần, cải tiến quy trình là hoạt động liên tục nhằm làm cho các quy trình nhanh hơn, hiệu quả hơn và chính xác hơn.</a:t>
            </a:r>
            <a:endParaRPr lang="en-US" sz="3600">
              <a:solidFill>
                <a:srgbClr val="101010"/>
              </a:solidFill>
              <a:latin typeface="Montserrat" panose="00000500000000000000"/>
            </a:endParaRPr>
          </a:p>
          <a:p>
            <a:pPr marL="0" lvl="0" indent="0" algn="l">
              <a:lnSpc>
                <a:spcPts val="5040"/>
              </a:lnSpc>
              <a:spcBef>
                <a:spcPct val="0"/>
              </a:spcBef>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 NGUYÊN TẮC QUẢN LÝ CHẤT LƯỢNG</a:t>
            </a:r>
            <a:endParaRPr lang="en-US" sz="6000">
              <a:solidFill>
                <a:srgbClr val="101010"/>
              </a:solidFill>
              <a:latin typeface="Montserrat Bold" panose="00000800000000000000"/>
            </a:endParaRPr>
          </a:p>
        </p:txBody>
      </p:sp>
      <p:sp>
        <p:nvSpPr>
          <p:cNvPr id="7" name="TextBox 7"/>
          <p:cNvSpPr txBox="1"/>
          <p:nvPr/>
        </p:nvSpPr>
        <p:spPr>
          <a:xfrm>
            <a:off x="1498413" y="2366732"/>
            <a:ext cx="16073733" cy="1933083"/>
          </a:xfrm>
          <a:prstGeom prst="rect">
            <a:avLst/>
          </a:prstGeom>
        </p:spPr>
        <p:txBody>
          <a:bodyPr lIns="0" tIns="0" rIns="0" bIns="0" rtlCol="0" anchor="t">
            <a:spAutoFit/>
          </a:bodyPr>
          <a:lstStyle/>
          <a:p>
            <a:pPr marL="794385" lvl="1" indent="-397510">
              <a:lnSpc>
                <a:spcPts val="8170"/>
              </a:lnSpc>
              <a:buFont typeface="Arial" panose="020B0604020202020204"/>
              <a:buChar char="•"/>
            </a:pPr>
            <a:r>
              <a:rPr lang="en-US" sz="3680">
                <a:solidFill>
                  <a:srgbClr val="000000"/>
                </a:solidFill>
                <a:latin typeface="Montserrat" panose="00000500000000000000"/>
              </a:rPr>
              <a:t>Một quy trình đảm bảo chất lượng phải được xác định</a:t>
            </a:r>
            <a:endParaRPr lang="en-US" sz="3680">
              <a:solidFill>
                <a:srgbClr val="000000"/>
              </a:solidFill>
              <a:latin typeface="Montserrat" panose="00000500000000000000"/>
            </a:endParaRPr>
          </a:p>
          <a:p>
            <a:pPr marL="794385" lvl="1" indent="-397510">
              <a:lnSpc>
                <a:spcPts val="8170"/>
              </a:lnSpc>
              <a:buFont typeface="Arial" panose="020B0604020202020204"/>
              <a:buChar char="•"/>
            </a:pPr>
            <a:r>
              <a:rPr lang="en-US" sz="3680">
                <a:solidFill>
                  <a:srgbClr val="000000"/>
                </a:solidFill>
                <a:latin typeface="Montserrat" panose="00000500000000000000"/>
              </a:rPr>
              <a:t>Tổ chức phải tuân theo quy trình đảm bảo chất lượng của mình</a:t>
            </a:r>
            <a:endParaRPr lang="en-US" sz="3680">
              <a:solidFill>
                <a:srgbClr val="000000"/>
              </a:solidFill>
              <a:latin typeface="Montserrat" panose="0000050000000000000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223" y="201535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3589000" y="2562090"/>
            <a:ext cx="10460068" cy="7620731"/>
          </a:xfrm>
          <a:custGeom>
            <a:avLst/>
            <a:gdLst/>
            <a:ahLst/>
            <a:cxnLst/>
            <a:rect l="l" t="t" r="r" b="b"/>
            <a:pathLst>
              <a:path w="10460068" h="7620731">
                <a:moveTo>
                  <a:pt x="0" y="0"/>
                </a:moveTo>
                <a:lnTo>
                  <a:pt x="10460068" y="0"/>
                </a:lnTo>
                <a:lnTo>
                  <a:pt x="10460068" y="7620730"/>
                </a:lnTo>
                <a:lnTo>
                  <a:pt x="0" y="7620730"/>
                </a:lnTo>
                <a:lnTo>
                  <a:pt x="0" y="0"/>
                </a:lnTo>
                <a:close/>
              </a:path>
            </a:pathLst>
          </a:custGeom>
          <a:blipFill>
            <a:blip r:embed="rId3"/>
            <a:stretch>
              <a:fillRect/>
            </a:stretch>
          </a:blipFill>
        </p:spPr>
      </p:sp>
      <p:sp>
        <p:nvSpPr>
          <p:cNvPr id="4" name="TextBox 4"/>
          <p:cNvSpPr txBox="1"/>
          <p:nvPr/>
        </p:nvSpPr>
        <p:spPr>
          <a:xfrm>
            <a:off x="882223" y="841087"/>
            <a:ext cx="17228117"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7. Process improvement &amp; Process metrics</a:t>
            </a:r>
            <a:endParaRPr lang="en-US" sz="6000">
              <a:solidFill>
                <a:srgbClr val="101010"/>
              </a:solidFill>
              <a:latin typeface="Montserrat Bold" panose="00000800000000000000"/>
            </a:endParaRPr>
          </a:p>
        </p:txBody>
      </p:sp>
      <p:sp>
        <p:nvSpPr>
          <p:cNvPr id="5" name="TextBox 5"/>
          <p:cNvSpPr txBox="1"/>
          <p:nvPr/>
        </p:nvSpPr>
        <p:spPr>
          <a:xfrm>
            <a:off x="2056341" y="1948680"/>
            <a:ext cx="15695579"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 So sánh các số liệu ủa dự án</a:t>
            </a:r>
            <a:endParaRPr lang="en-US" sz="3600">
              <a:solidFill>
                <a:srgbClr val="101010"/>
              </a:solidFill>
              <a:latin typeface="Montserrat" panose="0000050000000000000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223" y="201535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056341" y="2977996"/>
            <a:ext cx="10687412" cy="6592031"/>
          </a:xfrm>
          <a:custGeom>
            <a:avLst/>
            <a:gdLst/>
            <a:ahLst/>
            <a:cxnLst/>
            <a:rect l="l" t="t" r="r" b="b"/>
            <a:pathLst>
              <a:path w="10687412" h="6592031">
                <a:moveTo>
                  <a:pt x="0" y="0"/>
                </a:moveTo>
                <a:lnTo>
                  <a:pt x="10687412" y="0"/>
                </a:lnTo>
                <a:lnTo>
                  <a:pt x="10687412" y="6592031"/>
                </a:lnTo>
                <a:lnTo>
                  <a:pt x="0" y="6592031"/>
                </a:lnTo>
                <a:lnTo>
                  <a:pt x="0" y="0"/>
                </a:lnTo>
                <a:close/>
              </a:path>
            </a:pathLst>
          </a:custGeom>
          <a:blipFill>
            <a:blip r:embed="rId3"/>
            <a:stretch>
              <a:fillRect/>
            </a:stretch>
          </a:blipFill>
        </p:spPr>
      </p:sp>
      <p:sp>
        <p:nvSpPr>
          <p:cNvPr id="4" name="TextBox 4"/>
          <p:cNvSpPr txBox="1"/>
          <p:nvPr/>
        </p:nvSpPr>
        <p:spPr>
          <a:xfrm>
            <a:off x="882223" y="841087"/>
            <a:ext cx="17228117"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7. Process improvement &amp; Process metrics</a:t>
            </a:r>
            <a:endParaRPr lang="en-US" sz="6000">
              <a:solidFill>
                <a:srgbClr val="101010"/>
              </a:solidFill>
              <a:latin typeface="Montserrat Bold" panose="00000800000000000000"/>
            </a:endParaRPr>
          </a:p>
        </p:txBody>
      </p:sp>
      <p:sp>
        <p:nvSpPr>
          <p:cNvPr id="5" name="TextBox 5"/>
          <p:cNvSpPr txBox="1"/>
          <p:nvPr/>
        </p:nvSpPr>
        <p:spPr>
          <a:xfrm>
            <a:off x="2056341" y="1948680"/>
            <a:ext cx="15695579"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Quy trình thu thập số liệu dự án</a:t>
            </a:r>
            <a:endParaRPr lang="en-US" sz="3600">
              <a:solidFill>
                <a:srgbClr val="101010"/>
              </a:solidFill>
              <a:latin typeface="Montserrat" panose="0000050000000000000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223" y="201535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3769385" y="2666269"/>
            <a:ext cx="10749230" cy="7767810"/>
          </a:xfrm>
          <a:custGeom>
            <a:avLst/>
            <a:gdLst/>
            <a:ahLst/>
            <a:cxnLst/>
            <a:rect l="l" t="t" r="r" b="b"/>
            <a:pathLst>
              <a:path w="10749230" h="7767810">
                <a:moveTo>
                  <a:pt x="0" y="0"/>
                </a:moveTo>
                <a:lnTo>
                  <a:pt x="10749230" y="0"/>
                </a:lnTo>
                <a:lnTo>
                  <a:pt x="10749230" y="7767810"/>
                </a:lnTo>
                <a:lnTo>
                  <a:pt x="0" y="7767810"/>
                </a:lnTo>
                <a:lnTo>
                  <a:pt x="0" y="0"/>
                </a:lnTo>
                <a:close/>
              </a:path>
            </a:pathLst>
          </a:custGeom>
          <a:blipFill>
            <a:blip r:embed="rId3"/>
            <a:stretch>
              <a:fillRect/>
            </a:stretch>
          </a:blipFill>
        </p:spPr>
      </p:sp>
      <p:sp>
        <p:nvSpPr>
          <p:cNvPr id="4" name="TextBox 4"/>
          <p:cNvSpPr txBox="1"/>
          <p:nvPr/>
        </p:nvSpPr>
        <p:spPr>
          <a:xfrm>
            <a:off x="882223" y="841087"/>
            <a:ext cx="17228117"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7. Process improvement &amp; Process metrics</a:t>
            </a:r>
            <a:endParaRPr lang="en-US" sz="6000">
              <a:solidFill>
                <a:srgbClr val="101010"/>
              </a:solidFill>
              <a:latin typeface="Montserrat Bold" panose="00000800000000000000"/>
            </a:endParaRPr>
          </a:p>
        </p:txBody>
      </p:sp>
      <p:sp>
        <p:nvSpPr>
          <p:cNvPr id="5" name="TextBox 5"/>
          <p:cNvSpPr txBox="1"/>
          <p:nvPr/>
        </p:nvSpPr>
        <p:spPr>
          <a:xfrm>
            <a:off x="2056341" y="1948680"/>
            <a:ext cx="15695579"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Ví dụ về thu thập số liệu dự án cho các giai đoạn</a:t>
            </a:r>
            <a:endParaRPr lang="en-US" sz="3600">
              <a:solidFill>
                <a:srgbClr val="101010"/>
              </a:solidFill>
              <a:latin typeface="Montserrat" panose="0000050000000000000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375948"/>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772302" y="7762009"/>
            <a:ext cx="2743396" cy="2355892"/>
          </a:xfrm>
          <a:custGeom>
            <a:avLst/>
            <a:gdLst/>
            <a:ahLst/>
            <a:cxnLst/>
            <a:rect l="l" t="t" r="r" b="b"/>
            <a:pathLst>
              <a:path w="2743396" h="2355892">
                <a:moveTo>
                  <a:pt x="0" y="0"/>
                </a:moveTo>
                <a:lnTo>
                  <a:pt x="2743396" y="0"/>
                </a:lnTo>
                <a:lnTo>
                  <a:pt x="2743396" y="2355892"/>
                </a:lnTo>
                <a:lnTo>
                  <a:pt x="0" y="2355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872836" y="841087"/>
            <a:ext cx="17237504" cy="18288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8. ORGANIZATION - LEVEL QUALITY</a:t>
            </a:r>
            <a:endParaRPr lang="en-US" sz="6000">
              <a:solidFill>
                <a:srgbClr val="101010"/>
              </a:solidFill>
              <a:latin typeface="Montserrat Bold" panose="00000800000000000000"/>
            </a:endParaRPr>
          </a:p>
          <a:p>
            <a:pPr marL="0" lvl="0" indent="0" algn="l">
              <a:lnSpc>
                <a:spcPts val="7200"/>
              </a:lnSpc>
              <a:spcBef>
                <a:spcPct val="0"/>
              </a:spcBef>
            </a:pPr>
            <a:r>
              <a:rPr lang="en-US" sz="6000">
                <a:solidFill>
                  <a:srgbClr val="101010"/>
                </a:solidFill>
                <a:latin typeface="Montserrat Bold" panose="00000800000000000000"/>
              </a:rPr>
              <a:t>AND THE CMMI </a:t>
            </a:r>
            <a:endParaRPr lang="en-US" sz="6000">
              <a:solidFill>
                <a:srgbClr val="101010"/>
              </a:solidFill>
              <a:latin typeface="Montserrat Bold" panose="00000800000000000000"/>
            </a:endParaRPr>
          </a:p>
        </p:txBody>
      </p:sp>
      <p:sp>
        <p:nvSpPr>
          <p:cNvPr id="5" name="TextBox 5"/>
          <p:cNvSpPr txBox="1"/>
          <p:nvPr/>
        </p:nvSpPr>
        <p:spPr>
          <a:xfrm>
            <a:off x="2056341" y="3042275"/>
            <a:ext cx="15695579" cy="12515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Mỗi một tổ chức muốn phát triển bền vững cần có sự kết nối chặt chẽ giữa các bộ phận, các phòng ban trong tổ chức của mình.</a:t>
            </a:r>
            <a:endParaRPr lang="en-US" sz="3600">
              <a:solidFill>
                <a:srgbClr val="101010"/>
              </a:solidFill>
              <a:latin typeface="Montserrat" panose="00000500000000000000"/>
            </a:endParaRPr>
          </a:p>
        </p:txBody>
      </p:sp>
      <p:sp>
        <p:nvSpPr>
          <p:cNvPr id="6" name="Freeform 6"/>
          <p:cNvSpPr/>
          <p:nvPr/>
        </p:nvSpPr>
        <p:spPr>
          <a:xfrm>
            <a:off x="1028700" y="4999921"/>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TextBox 7"/>
          <p:cNvSpPr txBox="1"/>
          <p:nvPr/>
        </p:nvSpPr>
        <p:spPr>
          <a:xfrm>
            <a:off x="2056341" y="4666249"/>
            <a:ext cx="15695579" cy="12515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Quy trình làm việc xuyên suốt giữa các bộ phận là điều không thể thiếu</a:t>
            </a:r>
            <a:endParaRPr lang="en-US" sz="3600">
              <a:solidFill>
                <a:srgbClr val="101010"/>
              </a:solidFill>
              <a:latin typeface="Montserrat" panose="00000500000000000000"/>
            </a:endParaRPr>
          </a:p>
        </p:txBody>
      </p:sp>
      <p:sp>
        <p:nvSpPr>
          <p:cNvPr id="8" name="Freeform 8"/>
          <p:cNvSpPr/>
          <p:nvPr/>
        </p:nvSpPr>
        <p:spPr>
          <a:xfrm>
            <a:off x="1129979" y="6622981"/>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2157620" y="6289309"/>
            <a:ext cx="15695579" cy="12515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Các tổ chức phát triển phần mềm: Đánh giá định kỳ và nâng cấp năng lực tổng thể của họ</a:t>
            </a:r>
            <a:endParaRPr lang="en-US" sz="3600">
              <a:solidFill>
                <a:srgbClr val="101010"/>
              </a:solidFill>
              <a:latin typeface="Montserrat" panose="0000050000000000000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58055" y="4796904"/>
            <a:ext cx="4868028" cy="4008010"/>
          </a:xfrm>
          <a:custGeom>
            <a:avLst/>
            <a:gdLst/>
            <a:ahLst/>
            <a:cxnLst/>
            <a:rect l="l" t="t" r="r" b="b"/>
            <a:pathLst>
              <a:path w="4868028" h="4008010">
                <a:moveTo>
                  <a:pt x="0" y="0"/>
                </a:moveTo>
                <a:lnTo>
                  <a:pt x="4868028" y="0"/>
                </a:lnTo>
                <a:lnTo>
                  <a:pt x="4868028" y="4008010"/>
                </a:lnTo>
                <a:lnTo>
                  <a:pt x="0" y="4008010"/>
                </a:lnTo>
                <a:lnTo>
                  <a:pt x="0" y="0"/>
                </a:lnTo>
                <a:close/>
              </a:path>
            </a:pathLst>
          </a:custGeom>
          <a:blipFill>
            <a:blip r:embed="rId1"/>
            <a:stretch>
              <a:fillRect/>
            </a:stretch>
          </a:blipFill>
        </p:spPr>
      </p:sp>
      <p:sp>
        <p:nvSpPr>
          <p:cNvPr id="3" name="TextBox 3"/>
          <p:cNvSpPr txBox="1"/>
          <p:nvPr/>
        </p:nvSpPr>
        <p:spPr>
          <a:xfrm>
            <a:off x="872836" y="841087"/>
            <a:ext cx="17237504" cy="18288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8. ORGANIZATION - LEVEL QUALITY</a:t>
            </a:r>
            <a:endParaRPr lang="en-US" sz="6000">
              <a:solidFill>
                <a:srgbClr val="101010"/>
              </a:solidFill>
              <a:latin typeface="Montserrat Bold" panose="00000800000000000000"/>
            </a:endParaRPr>
          </a:p>
          <a:p>
            <a:pPr marL="0" lvl="0" indent="0" algn="l">
              <a:lnSpc>
                <a:spcPts val="7200"/>
              </a:lnSpc>
              <a:spcBef>
                <a:spcPct val="0"/>
              </a:spcBef>
            </a:pPr>
            <a:r>
              <a:rPr lang="en-US" sz="6000">
                <a:solidFill>
                  <a:srgbClr val="101010"/>
                </a:solidFill>
                <a:latin typeface="Montserrat Bold" panose="00000800000000000000"/>
              </a:rPr>
              <a:t>AND THE CMMI </a:t>
            </a:r>
            <a:endParaRPr lang="en-US" sz="6000">
              <a:solidFill>
                <a:srgbClr val="101010"/>
              </a:solidFill>
              <a:latin typeface="Montserrat Bold" panose="00000800000000000000"/>
            </a:endParaRPr>
          </a:p>
        </p:txBody>
      </p:sp>
      <p:sp>
        <p:nvSpPr>
          <p:cNvPr id="4" name="TextBox 4"/>
          <p:cNvSpPr txBox="1"/>
          <p:nvPr/>
        </p:nvSpPr>
        <p:spPr>
          <a:xfrm>
            <a:off x="525248" y="3342005"/>
            <a:ext cx="17237504" cy="1801495"/>
          </a:xfrm>
          <a:prstGeom prst="rect">
            <a:avLst/>
          </a:prstGeom>
        </p:spPr>
        <p:txBody>
          <a:bodyPr lIns="0" tIns="0" rIns="0" bIns="0" rtlCol="0" anchor="t">
            <a:spAutoFit/>
          </a:bodyPr>
          <a:lstStyle/>
          <a:p>
            <a:pPr algn="ctr">
              <a:lnSpc>
                <a:spcPts val="7280"/>
              </a:lnSpc>
            </a:pPr>
            <a:r>
              <a:rPr lang="en-US" sz="5200">
                <a:solidFill>
                  <a:srgbClr val="101010"/>
                </a:solidFill>
                <a:latin typeface="Montserrat" panose="00000500000000000000"/>
              </a:rPr>
              <a:t>CMMI: Capability Maturity Model Intergration</a:t>
            </a:r>
            <a:endParaRPr lang="en-US" sz="5200">
              <a:solidFill>
                <a:srgbClr val="101010"/>
              </a:solidFill>
              <a:latin typeface="Montserrat" panose="00000500000000000000"/>
            </a:endParaRPr>
          </a:p>
          <a:p>
            <a:pPr algn="ctr">
              <a:lnSpc>
                <a:spcPts val="7280"/>
              </a:lnSpc>
            </a:p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872836" y="2073593"/>
            <a:ext cx="546735" cy="5467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grpSp>
        <p:nvGrpSpPr>
          <p:cNvPr id="5" name="Group 5"/>
          <p:cNvGrpSpPr/>
          <p:nvPr/>
        </p:nvGrpSpPr>
        <p:grpSpPr>
          <a:xfrm rot="0">
            <a:off x="872836" y="3095712"/>
            <a:ext cx="546735" cy="5467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8" name="Freeform 8"/>
          <p:cNvSpPr/>
          <p:nvPr/>
        </p:nvSpPr>
        <p:spPr>
          <a:xfrm>
            <a:off x="5270726" y="4961659"/>
            <a:ext cx="7157393" cy="4771595"/>
          </a:xfrm>
          <a:custGeom>
            <a:avLst/>
            <a:gdLst/>
            <a:ahLst/>
            <a:cxnLst/>
            <a:rect l="l" t="t" r="r" b="b"/>
            <a:pathLst>
              <a:path w="7157393" h="4771595">
                <a:moveTo>
                  <a:pt x="0" y="0"/>
                </a:moveTo>
                <a:lnTo>
                  <a:pt x="7157393" y="0"/>
                </a:lnTo>
                <a:lnTo>
                  <a:pt x="7157393" y="4771595"/>
                </a:lnTo>
                <a:lnTo>
                  <a:pt x="0" y="4771595"/>
                </a:lnTo>
                <a:lnTo>
                  <a:pt x="0" y="0"/>
                </a:lnTo>
                <a:close/>
              </a:path>
            </a:pathLst>
          </a:custGeom>
          <a:blipFill>
            <a:blip r:embed="rId1"/>
            <a:stretch>
              <a:fillRect/>
            </a:stretch>
          </a:blipFill>
        </p:spPr>
      </p:sp>
      <p:sp>
        <p:nvSpPr>
          <p:cNvPr id="9" name="TextBox 9"/>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CMMI</a:t>
            </a:r>
            <a:endParaRPr lang="en-US" sz="6000">
              <a:solidFill>
                <a:srgbClr val="101010"/>
              </a:solidFill>
              <a:latin typeface="Montserrat Bold" panose="00000800000000000000"/>
            </a:endParaRPr>
          </a:p>
        </p:txBody>
      </p:sp>
      <p:sp>
        <p:nvSpPr>
          <p:cNvPr id="10" name="TextBox 10"/>
          <p:cNvSpPr txBox="1"/>
          <p:nvPr/>
        </p:nvSpPr>
        <p:spPr>
          <a:xfrm>
            <a:off x="1829261" y="2006918"/>
            <a:ext cx="14040323"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Nguồn gốc: CMM</a:t>
            </a:r>
            <a:endParaRPr lang="en-US" sz="3600">
              <a:solidFill>
                <a:srgbClr val="101010"/>
              </a:solidFill>
              <a:latin typeface="Montserrat" panose="00000500000000000000"/>
            </a:endParaRPr>
          </a:p>
        </p:txBody>
      </p:sp>
      <p:sp>
        <p:nvSpPr>
          <p:cNvPr id="11" name="TextBox 11"/>
          <p:cNvSpPr txBox="1"/>
          <p:nvPr/>
        </p:nvSpPr>
        <p:spPr>
          <a:xfrm>
            <a:off x="1829261" y="3029037"/>
            <a:ext cx="14040323"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Là một mô hình quản lý chất lượng cho các tổ chức</a:t>
            </a:r>
            <a:endParaRPr lang="en-US" sz="3600">
              <a:solidFill>
                <a:srgbClr val="101010"/>
              </a:solidFill>
              <a:latin typeface="Montserrat" panose="00000500000000000000"/>
            </a:endParaRPr>
          </a:p>
        </p:txBody>
      </p:sp>
      <p:grpSp>
        <p:nvGrpSpPr>
          <p:cNvPr id="12" name="Group 12"/>
          <p:cNvGrpSpPr/>
          <p:nvPr/>
        </p:nvGrpSpPr>
        <p:grpSpPr>
          <a:xfrm rot="0">
            <a:off x="872836" y="4096818"/>
            <a:ext cx="546735" cy="54673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15" name="TextBox 15"/>
          <p:cNvSpPr txBox="1"/>
          <p:nvPr/>
        </p:nvSpPr>
        <p:spPr>
          <a:xfrm>
            <a:off x="1829261" y="4030143"/>
            <a:ext cx="14040323"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panose="00000500000000000000"/>
              </a:rPr>
              <a:t>Các cấp độ của CMMI</a:t>
            </a:r>
            <a:endParaRPr lang="en-US" sz="3600">
              <a:solidFill>
                <a:srgbClr val="101010"/>
              </a:solidFill>
              <a:latin typeface="Montserrat" panose="0000050000000000000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288387" y="4513849"/>
            <a:ext cx="546735" cy="5467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grpSp>
        <p:nvGrpSpPr>
          <p:cNvPr id="5" name="Group 5"/>
          <p:cNvGrpSpPr/>
          <p:nvPr/>
        </p:nvGrpSpPr>
        <p:grpSpPr>
          <a:xfrm rot="0">
            <a:off x="1288387" y="5535968"/>
            <a:ext cx="546735" cy="5467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8" name="TextBox 8"/>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8. CMMI</a:t>
            </a:r>
            <a:endParaRPr lang="en-US" sz="6000">
              <a:solidFill>
                <a:srgbClr val="101010"/>
              </a:solidFill>
              <a:latin typeface="Montserrat Bold" panose="00000800000000000000"/>
            </a:endParaRPr>
          </a:p>
        </p:txBody>
      </p:sp>
      <p:sp>
        <p:nvSpPr>
          <p:cNvPr id="9" name="TextBox 9"/>
          <p:cNvSpPr txBox="1"/>
          <p:nvPr/>
        </p:nvSpPr>
        <p:spPr>
          <a:xfrm>
            <a:off x="2244812" y="4546234"/>
            <a:ext cx="1404032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Không có quy trình</a:t>
            </a:r>
            <a:endParaRPr lang="en-US" sz="3000">
              <a:solidFill>
                <a:srgbClr val="101010"/>
              </a:solidFill>
              <a:latin typeface="Montserrat" panose="00000500000000000000"/>
            </a:endParaRPr>
          </a:p>
        </p:txBody>
      </p:sp>
      <p:sp>
        <p:nvSpPr>
          <p:cNvPr id="10" name="TextBox 10"/>
          <p:cNvSpPr txBox="1"/>
          <p:nvPr/>
        </p:nvSpPr>
        <p:spPr>
          <a:xfrm>
            <a:off x="2244812" y="5568353"/>
            <a:ext cx="1404032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Thường xuyên vượt quá budget</a:t>
            </a:r>
            <a:endParaRPr lang="en-US" sz="3000">
              <a:solidFill>
                <a:srgbClr val="101010"/>
              </a:solidFill>
              <a:latin typeface="Montserrat" panose="00000500000000000000"/>
            </a:endParaRPr>
          </a:p>
        </p:txBody>
      </p:sp>
      <p:sp>
        <p:nvSpPr>
          <p:cNvPr id="11" name="Freeform 11"/>
          <p:cNvSpPr/>
          <p:nvPr/>
        </p:nvSpPr>
        <p:spPr>
          <a:xfrm>
            <a:off x="882223" y="201535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2056341" y="1948680"/>
            <a:ext cx="15695579"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Bold" panose="00000800000000000000"/>
              </a:rPr>
              <a:t>Level 1: Initial</a:t>
            </a:r>
            <a:endParaRPr lang="en-US" sz="3600">
              <a:solidFill>
                <a:srgbClr val="101010"/>
              </a:solidFill>
              <a:latin typeface="Montserrat Bold" panose="00000800000000000000"/>
            </a:endParaRPr>
          </a:p>
        </p:txBody>
      </p:sp>
      <p:sp>
        <p:nvSpPr>
          <p:cNvPr id="13" name="TextBox 13"/>
          <p:cNvSpPr txBox="1"/>
          <p:nvPr/>
        </p:nvSpPr>
        <p:spPr>
          <a:xfrm>
            <a:off x="2056341" y="2993659"/>
            <a:ext cx="14040323"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Là cấp độ khởi đầu, mọi cá nhân, tổ chức chỉ cần làm về phần mềm là có thể đạt được cấp này</a:t>
            </a:r>
            <a:endParaRPr lang="en-US" sz="3000">
              <a:solidFill>
                <a:srgbClr val="101010"/>
              </a:solidFill>
              <a:latin typeface="Montserrat" panose="00000500000000000000"/>
            </a:endParaRPr>
          </a:p>
        </p:txBody>
      </p:sp>
      <p:grpSp>
        <p:nvGrpSpPr>
          <p:cNvPr id="14" name="Group 14"/>
          <p:cNvGrpSpPr/>
          <p:nvPr/>
        </p:nvGrpSpPr>
        <p:grpSpPr>
          <a:xfrm rot="0">
            <a:off x="1225261" y="6558953"/>
            <a:ext cx="546735" cy="54673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17" name="TextBox 17"/>
          <p:cNvSpPr txBox="1"/>
          <p:nvPr/>
        </p:nvSpPr>
        <p:spPr>
          <a:xfrm>
            <a:off x="2181686" y="6591338"/>
            <a:ext cx="1404032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Quản lý lỏng lẻo</a:t>
            </a:r>
            <a:endParaRPr lang="en-US" sz="3000">
              <a:solidFill>
                <a:srgbClr val="101010"/>
              </a:solidFill>
              <a:latin typeface="Montserrat" panose="00000500000000000000"/>
            </a:endParaRPr>
          </a:p>
        </p:txBody>
      </p:sp>
      <p:grpSp>
        <p:nvGrpSpPr>
          <p:cNvPr id="18" name="Group 18"/>
          <p:cNvGrpSpPr/>
          <p:nvPr/>
        </p:nvGrpSpPr>
        <p:grpSpPr>
          <a:xfrm rot="0">
            <a:off x="1225261" y="7581938"/>
            <a:ext cx="546735" cy="54673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2D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640"/>
                </a:lnSpc>
              </a:pPr>
            </a:p>
          </p:txBody>
        </p:sp>
      </p:grpSp>
      <p:sp>
        <p:nvSpPr>
          <p:cNvPr id="21" name="TextBox 21"/>
          <p:cNvSpPr txBox="1"/>
          <p:nvPr/>
        </p:nvSpPr>
        <p:spPr>
          <a:xfrm>
            <a:off x="2181686" y="7614323"/>
            <a:ext cx="1404032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Doanh số không ổn định</a:t>
            </a:r>
            <a:endParaRPr lang="en-US" sz="3000">
              <a:solidFill>
                <a:srgbClr val="101010"/>
              </a:solidFill>
              <a:latin typeface="Montserrat" panose="0000050000000000000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223" y="201535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399015" y="4891031"/>
            <a:ext cx="15489970" cy="4081519"/>
          </a:xfrm>
          <a:custGeom>
            <a:avLst/>
            <a:gdLst/>
            <a:ahLst/>
            <a:cxnLst/>
            <a:rect l="l" t="t" r="r" b="b"/>
            <a:pathLst>
              <a:path w="15489970" h="4081519">
                <a:moveTo>
                  <a:pt x="0" y="0"/>
                </a:moveTo>
                <a:lnTo>
                  <a:pt x="15489970" y="0"/>
                </a:lnTo>
                <a:lnTo>
                  <a:pt x="15489970" y="4081519"/>
                </a:lnTo>
                <a:lnTo>
                  <a:pt x="0" y="4081519"/>
                </a:lnTo>
                <a:lnTo>
                  <a:pt x="0" y="0"/>
                </a:lnTo>
                <a:close/>
              </a:path>
            </a:pathLst>
          </a:custGeom>
          <a:blipFill>
            <a:blip r:embed="rId3"/>
            <a:stretch>
              <a:fillRect/>
            </a:stretch>
          </a:blipFill>
        </p:spPr>
      </p:sp>
      <p:sp>
        <p:nvSpPr>
          <p:cNvPr id="4" name="TextBox 4"/>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8. CMMI</a:t>
            </a:r>
            <a:endParaRPr lang="en-US" sz="6000">
              <a:solidFill>
                <a:srgbClr val="101010"/>
              </a:solidFill>
              <a:latin typeface="Montserrat Bold" panose="00000800000000000000"/>
            </a:endParaRPr>
          </a:p>
        </p:txBody>
      </p:sp>
      <p:sp>
        <p:nvSpPr>
          <p:cNvPr id="5" name="TextBox 5"/>
          <p:cNvSpPr txBox="1"/>
          <p:nvPr/>
        </p:nvSpPr>
        <p:spPr>
          <a:xfrm>
            <a:off x="2056341" y="1948680"/>
            <a:ext cx="15695579"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Bold" panose="00000800000000000000"/>
              </a:rPr>
              <a:t>Level 2: Managed</a:t>
            </a:r>
            <a:endParaRPr lang="en-US" sz="3600">
              <a:solidFill>
                <a:srgbClr val="101010"/>
              </a:solidFill>
              <a:latin typeface="Montserrat Bold" panose="00000800000000000000"/>
            </a:endParaRPr>
          </a:p>
        </p:txBody>
      </p:sp>
      <p:sp>
        <p:nvSpPr>
          <p:cNvPr id="6" name="TextBox 6"/>
          <p:cNvSpPr txBox="1"/>
          <p:nvPr/>
        </p:nvSpPr>
        <p:spPr>
          <a:xfrm>
            <a:off x="2056341" y="3032711"/>
            <a:ext cx="14040323"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Là cấp độ tiếp theo sau level 1, ở level này, quy trình đánh giá và phân tích được áp dụng trong quá trình phát triển phần mềm </a:t>
            </a:r>
            <a:endParaRPr lang="en-US" sz="3000">
              <a:solidFill>
                <a:srgbClr val="101010"/>
              </a:solidFill>
              <a:latin typeface="Montserrat" panose="0000050000000000000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223" y="201535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924587" y="4704349"/>
            <a:ext cx="16438825" cy="5478742"/>
          </a:xfrm>
          <a:custGeom>
            <a:avLst/>
            <a:gdLst/>
            <a:ahLst/>
            <a:cxnLst/>
            <a:rect l="l" t="t" r="r" b="b"/>
            <a:pathLst>
              <a:path w="16438825" h="5478742">
                <a:moveTo>
                  <a:pt x="0" y="0"/>
                </a:moveTo>
                <a:lnTo>
                  <a:pt x="16438826" y="0"/>
                </a:lnTo>
                <a:lnTo>
                  <a:pt x="16438826" y="5478742"/>
                </a:lnTo>
                <a:lnTo>
                  <a:pt x="0" y="5478742"/>
                </a:lnTo>
                <a:lnTo>
                  <a:pt x="0" y="0"/>
                </a:lnTo>
                <a:close/>
              </a:path>
            </a:pathLst>
          </a:custGeom>
          <a:blipFill>
            <a:blip r:embed="rId3"/>
            <a:stretch>
              <a:fillRect l="-2087" t="-2862" r="-1172" b="-2862"/>
            </a:stretch>
          </a:blipFill>
        </p:spPr>
      </p:sp>
      <p:sp>
        <p:nvSpPr>
          <p:cNvPr id="4" name="TextBox 4"/>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8. CMMI</a:t>
            </a:r>
            <a:endParaRPr lang="en-US" sz="6000">
              <a:solidFill>
                <a:srgbClr val="101010"/>
              </a:solidFill>
              <a:latin typeface="Montserrat Bold" panose="00000800000000000000"/>
            </a:endParaRPr>
          </a:p>
        </p:txBody>
      </p:sp>
      <p:sp>
        <p:nvSpPr>
          <p:cNvPr id="5" name="TextBox 5"/>
          <p:cNvSpPr txBox="1"/>
          <p:nvPr/>
        </p:nvSpPr>
        <p:spPr>
          <a:xfrm>
            <a:off x="2056341" y="1948680"/>
            <a:ext cx="15695579"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Bold" panose="00000800000000000000"/>
              </a:rPr>
              <a:t>Level 3: Defined</a:t>
            </a:r>
            <a:endParaRPr lang="en-US" sz="3600">
              <a:solidFill>
                <a:srgbClr val="101010"/>
              </a:solidFill>
              <a:latin typeface="Montserrat Bold" panose="00000800000000000000"/>
            </a:endParaRPr>
          </a:p>
        </p:txBody>
      </p:sp>
      <p:sp>
        <p:nvSpPr>
          <p:cNvPr id="6" name="TextBox 6"/>
          <p:cNvSpPr txBox="1"/>
          <p:nvPr/>
        </p:nvSpPr>
        <p:spPr>
          <a:xfrm>
            <a:off x="2056341" y="2866024"/>
            <a:ext cx="14040323" cy="15811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Có thêm các quy trình khác như: phát triển yêu cầu, giải pháp kỹ thuật, tích hợp hệ thống, kiểm định, phê duyệt, quản lý rủi ro và phân tích quyết định </a:t>
            </a:r>
            <a:endParaRPr lang="en-US" sz="3000">
              <a:solidFill>
                <a:srgbClr val="101010"/>
              </a:solidFill>
              <a:latin typeface="Montserrat" panose="0000050000000000000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223" y="201535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441112" y="4880561"/>
            <a:ext cx="17405777" cy="3245832"/>
          </a:xfrm>
          <a:custGeom>
            <a:avLst/>
            <a:gdLst/>
            <a:ahLst/>
            <a:cxnLst/>
            <a:rect l="l" t="t" r="r" b="b"/>
            <a:pathLst>
              <a:path w="17405777" h="3245832">
                <a:moveTo>
                  <a:pt x="0" y="0"/>
                </a:moveTo>
                <a:lnTo>
                  <a:pt x="17405776" y="0"/>
                </a:lnTo>
                <a:lnTo>
                  <a:pt x="17405776" y="3245833"/>
                </a:lnTo>
                <a:lnTo>
                  <a:pt x="0" y="3245833"/>
                </a:lnTo>
                <a:lnTo>
                  <a:pt x="0" y="0"/>
                </a:lnTo>
                <a:close/>
              </a:path>
            </a:pathLst>
          </a:custGeom>
          <a:blipFill>
            <a:blip r:embed="rId3"/>
            <a:stretch>
              <a:fillRect/>
            </a:stretch>
          </a:blipFill>
        </p:spPr>
      </p:sp>
      <p:sp>
        <p:nvSpPr>
          <p:cNvPr id="4" name="TextBox 4"/>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8. CMMI</a:t>
            </a:r>
            <a:endParaRPr lang="en-US" sz="6000">
              <a:solidFill>
                <a:srgbClr val="101010"/>
              </a:solidFill>
              <a:latin typeface="Montserrat Bold" panose="00000800000000000000"/>
            </a:endParaRPr>
          </a:p>
        </p:txBody>
      </p:sp>
      <p:sp>
        <p:nvSpPr>
          <p:cNvPr id="5" name="TextBox 5"/>
          <p:cNvSpPr txBox="1"/>
          <p:nvPr/>
        </p:nvSpPr>
        <p:spPr>
          <a:xfrm>
            <a:off x="2056341" y="1948680"/>
            <a:ext cx="15695579"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Bold" panose="00000800000000000000"/>
              </a:rPr>
              <a:t>Level 4: Quantitatively Managed</a:t>
            </a:r>
            <a:endParaRPr lang="en-US" sz="3600">
              <a:solidFill>
                <a:srgbClr val="101010"/>
              </a:solidFill>
              <a:latin typeface="Montserrat Bold" panose="00000800000000000000"/>
            </a:endParaRPr>
          </a:p>
        </p:txBody>
      </p:sp>
      <p:sp>
        <p:nvSpPr>
          <p:cNvPr id="6" name="TextBox 6"/>
          <p:cNvSpPr txBox="1"/>
          <p:nvPr/>
        </p:nvSpPr>
        <p:spPr>
          <a:xfrm>
            <a:off x="2056341" y="3032711"/>
            <a:ext cx="1404032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Là cấp độ mà quy trình quản lý được định lượng, phân tích bởi các con số</a:t>
            </a:r>
            <a:endParaRPr lang="en-US" sz="3000">
              <a:solidFill>
                <a:srgbClr val="101010"/>
              </a:solidFill>
              <a:latin typeface="Montserrat"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1498413" y="4105957"/>
            <a:ext cx="15364657" cy="5145241"/>
          </a:xfrm>
          <a:custGeom>
            <a:avLst/>
            <a:gdLst/>
            <a:ahLst/>
            <a:cxnLst/>
            <a:rect l="l" t="t" r="r" b="b"/>
            <a:pathLst>
              <a:path w="15364657" h="5145241">
                <a:moveTo>
                  <a:pt x="0" y="0"/>
                </a:moveTo>
                <a:lnTo>
                  <a:pt x="15364657" y="0"/>
                </a:lnTo>
                <a:lnTo>
                  <a:pt x="15364657" y="5145242"/>
                </a:lnTo>
                <a:lnTo>
                  <a:pt x="0" y="5145242"/>
                </a:lnTo>
                <a:lnTo>
                  <a:pt x="0" y="0"/>
                </a:lnTo>
                <a:close/>
              </a:path>
            </a:pathLst>
          </a:custGeom>
          <a:blipFill>
            <a:blip r:embed="rId2"/>
            <a:stretch>
              <a:fillRect/>
            </a:stretch>
          </a:blipFill>
        </p:spPr>
      </p:sp>
      <p:sp>
        <p:nvSpPr>
          <p:cNvPr id="7" name="TextBox 7"/>
          <p:cNvSpPr txBox="1"/>
          <p:nvPr/>
        </p:nvSpPr>
        <p:spPr>
          <a:xfrm>
            <a:off x="1498413" y="761804"/>
            <a:ext cx="15760887"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 NGUYÊN TẮC QUẢN LÝ CHẤT LƯỢNG</a:t>
            </a:r>
            <a:endParaRPr lang="en-US" sz="6000">
              <a:solidFill>
                <a:srgbClr val="101010"/>
              </a:solidFill>
              <a:latin typeface="Montserrat Bold" panose="00000800000000000000"/>
            </a:endParaRPr>
          </a:p>
        </p:txBody>
      </p:sp>
      <p:sp>
        <p:nvSpPr>
          <p:cNvPr id="8" name="TextBox 8"/>
          <p:cNvSpPr txBox="1"/>
          <p:nvPr/>
        </p:nvSpPr>
        <p:spPr>
          <a:xfrm>
            <a:off x="1498413" y="1979017"/>
            <a:ext cx="14068629" cy="1933083"/>
          </a:xfrm>
          <a:prstGeom prst="rect">
            <a:avLst/>
          </a:prstGeom>
        </p:spPr>
        <p:txBody>
          <a:bodyPr lIns="0" tIns="0" rIns="0" bIns="0" rtlCol="0" anchor="t">
            <a:spAutoFit/>
          </a:bodyPr>
          <a:lstStyle/>
          <a:p>
            <a:pPr marL="794385" lvl="1" indent="-397510">
              <a:lnSpc>
                <a:spcPts val="8170"/>
              </a:lnSpc>
              <a:buFont typeface="Arial" panose="020B0604020202020204"/>
              <a:buChar char="•"/>
            </a:pPr>
            <a:r>
              <a:rPr lang="en-US" sz="3680">
                <a:solidFill>
                  <a:srgbClr val="000000"/>
                </a:solidFill>
                <a:latin typeface="Montserrat" panose="00000500000000000000"/>
              </a:rPr>
              <a:t>Tìm và sửa chữa các lỗi càng sớm càng tốt trong quá trình phát triển</a:t>
            </a:r>
            <a:endParaRPr lang="en-US" sz="3680">
              <a:solidFill>
                <a:srgbClr val="000000"/>
              </a:solidFill>
              <a:latin typeface="Montserrat" panose="00000500000000000000"/>
            </a:endParaRPr>
          </a:p>
        </p:txBody>
      </p:sp>
      <p:sp>
        <p:nvSpPr>
          <p:cNvPr id="9" name="TextBox 9"/>
          <p:cNvSpPr txBox="1"/>
          <p:nvPr/>
        </p:nvSpPr>
        <p:spPr>
          <a:xfrm>
            <a:off x="2526490" y="9213099"/>
            <a:ext cx="14068629" cy="587005"/>
          </a:xfrm>
          <a:prstGeom prst="rect">
            <a:avLst/>
          </a:prstGeom>
        </p:spPr>
        <p:txBody>
          <a:bodyPr lIns="0" tIns="0" rIns="0" bIns="0" rtlCol="0" anchor="t">
            <a:spAutoFit/>
          </a:bodyPr>
          <a:lstStyle/>
          <a:p>
            <a:pPr>
              <a:lnSpc>
                <a:spcPts val="5285"/>
              </a:lnSpc>
            </a:pPr>
            <a:r>
              <a:rPr lang="en-US" sz="2380">
                <a:solidFill>
                  <a:srgbClr val="000000"/>
                </a:solidFill>
                <a:latin typeface="Montserrat" panose="00000500000000000000"/>
              </a:rPr>
              <a:t>Chi phí để sửa chữa lỗi, tùy thuộc vào thời gian trôi qua kể từ khi bắt đầu</a:t>
            </a:r>
            <a:endParaRPr lang="en-US" sz="2380">
              <a:solidFill>
                <a:srgbClr val="000000"/>
              </a:solidFill>
              <a:latin typeface="Montserrat" panose="0000050000000000000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223" y="2015355"/>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028700" y="4764529"/>
            <a:ext cx="16276897" cy="2485868"/>
          </a:xfrm>
          <a:custGeom>
            <a:avLst/>
            <a:gdLst/>
            <a:ahLst/>
            <a:cxnLst/>
            <a:rect l="l" t="t" r="r" b="b"/>
            <a:pathLst>
              <a:path w="16276897" h="2485868">
                <a:moveTo>
                  <a:pt x="0" y="0"/>
                </a:moveTo>
                <a:lnTo>
                  <a:pt x="16276897" y="0"/>
                </a:lnTo>
                <a:lnTo>
                  <a:pt x="16276897" y="2485869"/>
                </a:lnTo>
                <a:lnTo>
                  <a:pt x="0" y="2485869"/>
                </a:lnTo>
                <a:lnTo>
                  <a:pt x="0" y="0"/>
                </a:lnTo>
                <a:close/>
              </a:path>
            </a:pathLst>
          </a:custGeom>
          <a:blipFill>
            <a:blip r:embed="rId3"/>
            <a:stretch>
              <a:fillRect/>
            </a:stretch>
          </a:blipFill>
        </p:spPr>
      </p:sp>
      <p:sp>
        <p:nvSpPr>
          <p:cNvPr id="4" name="TextBox 4"/>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8. CMMI</a:t>
            </a:r>
            <a:endParaRPr lang="en-US" sz="6000">
              <a:solidFill>
                <a:srgbClr val="101010"/>
              </a:solidFill>
              <a:latin typeface="Montserrat Bold" panose="00000800000000000000"/>
            </a:endParaRPr>
          </a:p>
        </p:txBody>
      </p:sp>
      <p:sp>
        <p:nvSpPr>
          <p:cNvPr id="5" name="TextBox 5"/>
          <p:cNvSpPr txBox="1"/>
          <p:nvPr/>
        </p:nvSpPr>
        <p:spPr>
          <a:xfrm>
            <a:off x="2056341" y="1948680"/>
            <a:ext cx="15695579" cy="613410"/>
          </a:xfrm>
          <a:prstGeom prst="rect">
            <a:avLst/>
          </a:prstGeom>
        </p:spPr>
        <p:txBody>
          <a:bodyPr lIns="0" tIns="0" rIns="0" bIns="0" rtlCol="0" anchor="t">
            <a:spAutoFit/>
          </a:bodyPr>
          <a:lstStyle/>
          <a:p>
            <a:pPr marL="0" lvl="0" indent="0" algn="l">
              <a:lnSpc>
                <a:spcPts val="5040"/>
              </a:lnSpc>
              <a:spcBef>
                <a:spcPct val="0"/>
              </a:spcBef>
            </a:pPr>
            <a:r>
              <a:rPr lang="en-US" sz="3600">
                <a:solidFill>
                  <a:srgbClr val="101010"/>
                </a:solidFill>
                <a:latin typeface="Montserrat Bold" panose="00000800000000000000"/>
              </a:rPr>
              <a:t>Level 5: Optimizing</a:t>
            </a:r>
            <a:endParaRPr lang="en-US" sz="3600">
              <a:solidFill>
                <a:srgbClr val="101010"/>
              </a:solidFill>
              <a:latin typeface="Montserrat Bold" panose="00000800000000000000"/>
            </a:endParaRPr>
          </a:p>
        </p:txBody>
      </p:sp>
      <p:sp>
        <p:nvSpPr>
          <p:cNvPr id="6" name="TextBox 6"/>
          <p:cNvSpPr txBox="1"/>
          <p:nvPr/>
        </p:nvSpPr>
        <p:spPr>
          <a:xfrm>
            <a:off x="2056341" y="3032711"/>
            <a:ext cx="14040323"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Là cấp độ mà quá trình phân tích và giải quyết vấn đề được triển khai dựa trên những tiêu chuẩn được định tính ở cấp độ trước đó</a:t>
            </a:r>
            <a:endParaRPr lang="en-US" sz="3000">
              <a:solidFill>
                <a:srgbClr val="101010"/>
              </a:solidFill>
              <a:latin typeface="Montserrat" panose="00000500000000000000"/>
            </a:endParaRPr>
          </a:p>
        </p:txBody>
      </p:sp>
      <p:sp>
        <p:nvSpPr>
          <p:cNvPr id="7" name="TextBox 7"/>
          <p:cNvSpPr txBox="1"/>
          <p:nvPr/>
        </p:nvSpPr>
        <p:spPr>
          <a:xfrm>
            <a:off x="2056341" y="7879048"/>
            <a:ext cx="14040323" cy="15811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Tại Việt Nam đã có 1 số doanh nghiệp đạt chuẩn CMMI ở mức cao nhất (level 5) như TMA, Global Cybersoft, FPT Software, Paragon Solutions Việt Nam</a:t>
            </a:r>
            <a:endParaRPr lang="en-US" sz="3000">
              <a:solidFill>
                <a:srgbClr val="101010"/>
              </a:solidFill>
              <a:latin typeface="Montserrat" panose="0000050000000000000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87234" y="-2544328"/>
            <a:ext cx="7363085" cy="6396680"/>
          </a:xfrm>
          <a:custGeom>
            <a:avLst/>
            <a:gdLst/>
            <a:ahLst/>
            <a:cxnLst/>
            <a:rect l="l" t="t" r="r" b="b"/>
            <a:pathLst>
              <a:path w="7363085" h="6396680">
                <a:moveTo>
                  <a:pt x="0" y="0"/>
                </a:moveTo>
                <a:lnTo>
                  <a:pt x="7363085" y="0"/>
                </a:lnTo>
                <a:lnTo>
                  <a:pt x="7363085" y="6396680"/>
                </a:lnTo>
                <a:lnTo>
                  <a:pt x="0" y="6396680"/>
                </a:lnTo>
                <a:lnTo>
                  <a:pt x="0" y="0"/>
                </a:lnTo>
                <a:close/>
              </a:path>
            </a:pathLst>
          </a:custGeom>
          <a:blipFill>
            <a:blip r:embed="rId1"/>
            <a:stretch>
              <a:fillRect/>
            </a:stretch>
          </a:blipFill>
        </p:spPr>
      </p:sp>
      <p:sp>
        <p:nvSpPr>
          <p:cNvPr id="3" name="TextBox 3"/>
          <p:cNvSpPr txBox="1"/>
          <p:nvPr/>
        </p:nvSpPr>
        <p:spPr>
          <a:xfrm>
            <a:off x="1028700" y="503382"/>
            <a:ext cx="13721185" cy="18288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9. Case study - Software Quality Assurance Plan For Encounter </a:t>
            </a:r>
            <a:endParaRPr lang="en-US" sz="6000">
              <a:solidFill>
                <a:srgbClr val="101010"/>
              </a:solidFill>
              <a:latin typeface="Montserrat Bold" panose="00000800000000000000"/>
            </a:endParaRPr>
          </a:p>
        </p:txBody>
      </p:sp>
      <p:sp>
        <p:nvSpPr>
          <p:cNvPr id="4" name="AutoShape 4"/>
          <p:cNvSpPr/>
          <p:nvPr/>
        </p:nvSpPr>
        <p:spPr>
          <a:xfrm>
            <a:off x="8383732" y="3313076"/>
            <a:ext cx="0" cy="4465662"/>
          </a:xfrm>
          <a:prstGeom prst="line">
            <a:avLst/>
          </a:prstGeom>
          <a:ln w="38100" cap="flat">
            <a:solidFill>
              <a:srgbClr val="000000"/>
            </a:solidFill>
            <a:prstDash val="solid"/>
            <a:headEnd type="none" w="sm" len="sm"/>
            <a:tailEnd type="none" w="sm" len="sm"/>
          </a:ln>
        </p:spPr>
      </p:sp>
      <p:grpSp>
        <p:nvGrpSpPr>
          <p:cNvPr id="5" name="Group 5"/>
          <p:cNvGrpSpPr/>
          <p:nvPr/>
        </p:nvGrpSpPr>
        <p:grpSpPr>
          <a:xfrm rot="0">
            <a:off x="1310018" y="3277465"/>
            <a:ext cx="373881" cy="37388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310018" y="3852352"/>
            <a:ext cx="373881" cy="3738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1" name="Group 11"/>
          <p:cNvGrpSpPr/>
          <p:nvPr/>
        </p:nvGrpSpPr>
        <p:grpSpPr>
          <a:xfrm rot="0">
            <a:off x="1310018" y="4463793"/>
            <a:ext cx="373881" cy="3738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4" name="Group 14"/>
          <p:cNvGrpSpPr/>
          <p:nvPr/>
        </p:nvGrpSpPr>
        <p:grpSpPr>
          <a:xfrm rot="0">
            <a:off x="1310018" y="5143500"/>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7" name="TextBox 17"/>
          <p:cNvSpPr txBox="1"/>
          <p:nvPr/>
        </p:nvSpPr>
        <p:spPr>
          <a:xfrm>
            <a:off x="1855350" y="3229840"/>
            <a:ext cx="3974816" cy="438785"/>
          </a:xfrm>
          <a:prstGeom prst="rect">
            <a:avLst/>
          </a:prstGeom>
        </p:spPr>
        <p:txBody>
          <a:bodyPr lIns="0" tIns="0" rIns="0" bIns="0" rtlCol="0" anchor="t">
            <a:spAutoFit/>
          </a:bodyPr>
          <a:lstStyle/>
          <a:p>
            <a:pPr algn="just">
              <a:lnSpc>
                <a:spcPts val="3640"/>
              </a:lnSpc>
            </a:pPr>
            <a:r>
              <a:rPr lang="en-US" sz="2600">
                <a:solidFill>
                  <a:srgbClr val="000000"/>
                </a:solidFill>
                <a:latin typeface="Montserrat Bold" panose="00000800000000000000"/>
              </a:rPr>
              <a:t>1. Mục đích</a:t>
            </a:r>
            <a:endParaRPr lang="en-US" sz="2600">
              <a:solidFill>
                <a:srgbClr val="000000"/>
              </a:solidFill>
              <a:latin typeface="Montserrat Bold" panose="00000800000000000000"/>
            </a:endParaRPr>
          </a:p>
        </p:txBody>
      </p:sp>
      <p:sp>
        <p:nvSpPr>
          <p:cNvPr id="18" name="TextBox 18"/>
          <p:cNvSpPr txBox="1"/>
          <p:nvPr/>
        </p:nvSpPr>
        <p:spPr>
          <a:xfrm>
            <a:off x="1855350" y="3804727"/>
            <a:ext cx="465195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2. Tài liệu tham khảo</a:t>
            </a:r>
            <a:endParaRPr lang="en-US" sz="2600">
              <a:solidFill>
                <a:srgbClr val="000000"/>
              </a:solidFill>
              <a:latin typeface="Montserrat Bold" panose="00000800000000000000"/>
            </a:endParaRPr>
          </a:p>
        </p:txBody>
      </p:sp>
      <p:sp>
        <p:nvSpPr>
          <p:cNvPr id="19" name="TextBox 19"/>
          <p:cNvSpPr txBox="1"/>
          <p:nvPr/>
        </p:nvSpPr>
        <p:spPr>
          <a:xfrm>
            <a:off x="1855350" y="4416168"/>
            <a:ext cx="465195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3. Quản lý</a:t>
            </a:r>
            <a:endParaRPr lang="en-US" sz="2600">
              <a:solidFill>
                <a:srgbClr val="000000"/>
              </a:solidFill>
              <a:latin typeface="Montserrat Bold" panose="00000800000000000000"/>
            </a:endParaRPr>
          </a:p>
        </p:txBody>
      </p:sp>
      <p:sp>
        <p:nvSpPr>
          <p:cNvPr id="20" name="TextBox 20"/>
          <p:cNvSpPr txBox="1"/>
          <p:nvPr/>
        </p:nvSpPr>
        <p:spPr>
          <a:xfrm>
            <a:off x="1855350" y="5115791"/>
            <a:ext cx="574517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4. Tài liệu</a:t>
            </a:r>
            <a:endParaRPr lang="en-US" sz="2600">
              <a:solidFill>
                <a:srgbClr val="000000"/>
              </a:solidFill>
              <a:latin typeface="Montserrat Bold" panose="00000800000000000000"/>
            </a:endParaRPr>
          </a:p>
        </p:txBody>
      </p:sp>
      <p:grpSp>
        <p:nvGrpSpPr>
          <p:cNvPr id="21" name="Group 21"/>
          <p:cNvGrpSpPr/>
          <p:nvPr/>
        </p:nvGrpSpPr>
        <p:grpSpPr>
          <a:xfrm rot="0">
            <a:off x="1310018" y="5790174"/>
            <a:ext cx="373881" cy="37388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24" name="TextBox 24"/>
          <p:cNvSpPr txBox="1"/>
          <p:nvPr/>
        </p:nvSpPr>
        <p:spPr>
          <a:xfrm>
            <a:off x="1855350" y="5762465"/>
            <a:ext cx="574517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5. Tiêu chuẩn</a:t>
            </a:r>
            <a:endParaRPr lang="en-US" sz="2600">
              <a:solidFill>
                <a:srgbClr val="000000"/>
              </a:solidFill>
              <a:latin typeface="Montserrat Bold" panose="00000800000000000000"/>
            </a:endParaRPr>
          </a:p>
        </p:txBody>
      </p:sp>
      <p:grpSp>
        <p:nvGrpSpPr>
          <p:cNvPr id="25" name="Group 25"/>
          <p:cNvGrpSpPr/>
          <p:nvPr/>
        </p:nvGrpSpPr>
        <p:grpSpPr>
          <a:xfrm rot="0">
            <a:off x="1310018" y="6401275"/>
            <a:ext cx="373881" cy="37388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28" name="TextBox 28"/>
          <p:cNvSpPr txBox="1"/>
          <p:nvPr/>
        </p:nvSpPr>
        <p:spPr>
          <a:xfrm>
            <a:off x="1855350" y="6373566"/>
            <a:ext cx="574517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6. Đánh giá</a:t>
            </a:r>
            <a:endParaRPr lang="en-US" sz="2600">
              <a:solidFill>
                <a:srgbClr val="000000"/>
              </a:solidFill>
              <a:latin typeface="Montserrat Bold" panose="00000800000000000000"/>
            </a:endParaRPr>
          </a:p>
        </p:txBody>
      </p:sp>
      <p:grpSp>
        <p:nvGrpSpPr>
          <p:cNvPr id="29" name="Group 29"/>
          <p:cNvGrpSpPr/>
          <p:nvPr/>
        </p:nvGrpSpPr>
        <p:grpSpPr>
          <a:xfrm rot="0">
            <a:off x="1310018" y="6993325"/>
            <a:ext cx="373881" cy="37388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32" name="TextBox 32"/>
          <p:cNvSpPr txBox="1"/>
          <p:nvPr/>
        </p:nvSpPr>
        <p:spPr>
          <a:xfrm>
            <a:off x="1855350" y="6965616"/>
            <a:ext cx="574517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7. Kiểm tra</a:t>
            </a:r>
            <a:endParaRPr lang="en-US" sz="2600">
              <a:solidFill>
                <a:srgbClr val="000000"/>
              </a:solidFill>
              <a:latin typeface="Montserrat Bold" panose="00000800000000000000"/>
            </a:endParaRPr>
          </a:p>
        </p:txBody>
      </p:sp>
      <p:grpSp>
        <p:nvGrpSpPr>
          <p:cNvPr id="33" name="Group 33"/>
          <p:cNvGrpSpPr/>
          <p:nvPr/>
        </p:nvGrpSpPr>
        <p:grpSpPr>
          <a:xfrm rot="0">
            <a:off x="1310018" y="7642526"/>
            <a:ext cx="373881" cy="37388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36" name="TextBox 36"/>
          <p:cNvSpPr txBox="1"/>
          <p:nvPr/>
        </p:nvSpPr>
        <p:spPr>
          <a:xfrm>
            <a:off x="1855350" y="7614817"/>
            <a:ext cx="574517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8. Báo cáo vấn đề và khắc phục</a:t>
            </a:r>
            <a:endParaRPr lang="en-US" sz="2600">
              <a:solidFill>
                <a:srgbClr val="000000"/>
              </a:solidFill>
              <a:latin typeface="Montserrat Bold" panose="00000800000000000000"/>
            </a:endParaRPr>
          </a:p>
        </p:txBody>
      </p:sp>
      <p:grpSp>
        <p:nvGrpSpPr>
          <p:cNvPr id="37" name="Group 37"/>
          <p:cNvGrpSpPr/>
          <p:nvPr/>
        </p:nvGrpSpPr>
        <p:grpSpPr>
          <a:xfrm rot="0">
            <a:off x="9515373" y="3313076"/>
            <a:ext cx="373881" cy="37388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40" name="Group 40"/>
          <p:cNvGrpSpPr/>
          <p:nvPr/>
        </p:nvGrpSpPr>
        <p:grpSpPr>
          <a:xfrm rot="0">
            <a:off x="9515373" y="3887962"/>
            <a:ext cx="373881" cy="373881"/>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43" name="Group 43"/>
          <p:cNvGrpSpPr/>
          <p:nvPr/>
        </p:nvGrpSpPr>
        <p:grpSpPr>
          <a:xfrm rot="0">
            <a:off x="9515373" y="4499403"/>
            <a:ext cx="373881" cy="373881"/>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46" name="Group 46"/>
          <p:cNvGrpSpPr/>
          <p:nvPr/>
        </p:nvGrpSpPr>
        <p:grpSpPr>
          <a:xfrm rot="0">
            <a:off x="9515373" y="5179111"/>
            <a:ext cx="373881" cy="373881"/>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49" name="TextBox 49"/>
          <p:cNvSpPr txBox="1"/>
          <p:nvPr/>
        </p:nvSpPr>
        <p:spPr>
          <a:xfrm>
            <a:off x="10060704" y="3265451"/>
            <a:ext cx="3974816" cy="438785"/>
          </a:xfrm>
          <a:prstGeom prst="rect">
            <a:avLst/>
          </a:prstGeom>
        </p:spPr>
        <p:txBody>
          <a:bodyPr lIns="0" tIns="0" rIns="0" bIns="0" rtlCol="0" anchor="t">
            <a:spAutoFit/>
          </a:bodyPr>
          <a:lstStyle/>
          <a:p>
            <a:pPr algn="just">
              <a:lnSpc>
                <a:spcPts val="3640"/>
              </a:lnSpc>
            </a:pPr>
            <a:r>
              <a:rPr lang="en-US" sz="2600">
                <a:solidFill>
                  <a:srgbClr val="000000"/>
                </a:solidFill>
                <a:latin typeface="Montserrat Bold" panose="00000800000000000000"/>
              </a:rPr>
              <a:t>9. Công cụ kỹ thuật</a:t>
            </a:r>
            <a:endParaRPr lang="en-US" sz="2600">
              <a:solidFill>
                <a:srgbClr val="000000"/>
              </a:solidFill>
              <a:latin typeface="Montserrat Bold" panose="00000800000000000000"/>
            </a:endParaRPr>
          </a:p>
        </p:txBody>
      </p:sp>
      <p:sp>
        <p:nvSpPr>
          <p:cNvPr id="50" name="TextBox 50"/>
          <p:cNvSpPr txBox="1"/>
          <p:nvPr/>
        </p:nvSpPr>
        <p:spPr>
          <a:xfrm>
            <a:off x="10060704" y="3840337"/>
            <a:ext cx="465195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10. Kiểm soát phương tiện</a:t>
            </a:r>
            <a:endParaRPr lang="en-US" sz="2600">
              <a:solidFill>
                <a:srgbClr val="000000"/>
              </a:solidFill>
              <a:latin typeface="Montserrat Bold" panose="00000800000000000000"/>
            </a:endParaRPr>
          </a:p>
        </p:txBody>
      </p:sp>
      <p:sp>
        <p:nvSpPr>
          <p:cNvPr id="51" name="TextBox 51"/>
          <p:cNvSpPr txBox="1"/>
          <p:nvPr/>
        </p:nvSpPr>
        <p:spPr>
          <a:xfrm>
            <a:off x="10060704" y="4451778"/>
            <a:ext cx="465195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11. Kiểm soát nhà cung cấp</a:t>
            </a:r>
            <a:endParaRPr lang="en-US" sz="2600">
              <a:solidFill>
                <a:srgbClr val="000000"/>
              </a:solidFill>
              <a:latin typeface="Montserrat Bold" panose="00000800000000000000"/>
            </a:endParaRPr>
          </a:p>
        </p:txBody>
      </p:sp>
      <p:sp>
        <p:nvSpPr>
          <p:cNvPr id="52" name="TextBox 52"/>
          <p:cNvSpPr txBox="1"/>
          <p:nvPr/>
        </p:nvSpPr>
        <p:spPr>
          <a:xfrm>
            <a:off x="10060704" y="5151401"/>
            <a:ext cx="6290700"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12. Thu thập, bảo trì và lưu trữ hồ sơ</a:t>
            </a:r>
            <a:endParaRPr lang="en-US" sz="2600">
              <a:solidFill>
                <a:srgbClr val="000000"/>
              </a:solidFill>
              <a:latin typeface="Montserrat Bold" panose="00000800000000000000"/>
            </a:endParaRPr>
          </a:p>
        </p:txBody>
      </p:sp>
      <p:grpSp>
        <p:nvGrpSpPr>
          <p:cNvPr id="53" name="Group 53"/>
          <p:cNvGrpSpPr/>
          <p:nvPr/>
        </p:nvGrpSpPr>
        <p:grpSpPr>
          <a:xfrm rot="0">
            <a:off x="9515373" y="5825785"/>
            <a:ext cx="373881" cy="373881"/>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56" name="TextBox 56"/>
          <p:cNvSpPr txBox="1"/>
          <p:nvPr/>
        </p:nvSpPr>
        <p:spPr>
          <a:xfrm>
            <a:off x="10060704" y="5798075"/>
            <a:ext cx="574517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13. Đào tạo</a:t>
            </a:r>
            <a:endParaRPr lang="en-US" sz="2600">
              <a:solidFill>
                <a:srgbClr val="000000"/>
              </a:solidFill>
              <a:latin typeface="Montserrat Bold" panose="00000800000000000000"/>
            </a:endParaRPr>
          </a:p>
        </p:txBody>
      </p:sp>
      <p:grpSp>
        <p:nvGrpSpPr>
          <p:cNvPr id="57" name="Group 57"/>
          <p:cNvGrpSpPr/>
          <p:nvPr/>
        </p:nvGrpSpPr>
        <p:grpSpPr>
          <a:xfrm rot="0">
            <a:off x="9515373" y="6436885"/>
            <a:ext cx="373881" cy="373881"/>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9" name="TextBox 5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0" name="TextBox 60"/>
          <p:cNvSpPr txBox="1"/>
          <p:nvPr/>
        </p:nvSpPr>
        <p:spPr>
          <a:xfrm>
            <a:off x="10060704" y="6409176"/>
            <a:ext cx="574517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14. Quản lý rủi ro</a:t>
            </a:r>
            <a:endParaRPr lang="en-US" sz="2600">
              <a:solidFill>
                <a:srgbClr val="000000"/>
              </a:solidFill>
              <a:latin typeface="Montserrat Bold" panose="00000800000000000000"/>
            </a:endParaRPr>
          </a:p>
        </p:txBody>
      </p:sp>
      <p:grpSp>
        <p:nvGrpSpPr>
          <p:cNvPr id="61" name="Group 61"/>
          <p:cNvGrpSpPr/>
          <p:nvPr/>
        </p:nvGrpSpPr>
        <p:grpSpPr>
          <a:xfrm rot="0">
            <a:off x="9515373" y="7028936"/>
            <a:ext cx="373881" cy="373881"/>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3" name="TextBox 6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4" name="TextBox 64"/>
          <p:cNvSpPr txBox="1"/>
          <p:nvPr/>
        </p:nvSpPr>
        <p:spPr>
          <a:xfrm>
            <a:off x="10060704" y="7001227"/>
            <a:ext cx="5745177"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15. Bảng thuật ngữ</a:t>
            </a:r>
            <a:endParaRPr lang="en-US" sz="2600">
              <a:solidFill>
                <a:srgbClr val="000000"/>
              </a:solidFill>
              <a:latin typeface="Montserrat Bold" panose="00000800000000000000"/>
            </a:endParaRPr>
          </a:p>
        </p:txBody>
      </p:sp>
      <p:grpSp>
        <p:nvGrpSpPr>
          <p:cNvPr id="65" name="Group 65"/>
          <p:cNvGrpSpPr/>
          <p:nvPr/>
        </p:nvGrpSpPr>
        <p:grpSpPr>
          <a:xfrm rot="0">
            <a:off x="9515373" y="7678137"/>
            <a:ext cx="373881" cy="373881"/>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7" name="TextBox 6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8" name="TextBox 68"/>
          <p:cNvSpPr txBox="1"/>
          <p:nvPr/>
        </p:nvSpPr>
        <p:spPr>
          <a:xfrm>
            <a:off x="10060704" y="7650427"/>
            <a:ext cx="6290700" cy="438785"/>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Montserrat Bold" panose="00000800000000000000"/>
              </a:rPr>
              <a:t>16. Thủ tục thay đổi SQAP và lịch sử</a:t>
            </a:r>
            <a:endParaRPr lang="en-US" sz="2600">
              <a:solidFill>
                <a:srgbClr val="000000"/>
              </a:solidFill>
              <a:latin typeface="Montserrat Bold" panose="0000080000000000000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10311"/>
            <a:ext cx="526224" cy="499255"/>
          </a:xfrm>
          <a:custGeom>
            <a:avLst/>
            <a:gdLst/>
            <a:ahLst/>
            <a:cxnLst/>
            <a:rect l="l" t="t" r="r" b="b"/>
            <a:pathLst>
              <a:path w="526224" h="499255">
                <a:moveTo>
                  <a:pt x="0" y="0"/>
                </a:moveTo>
                <a:lnTo>
                  <a:pt x="526224" y="0"/>
                </a:lnTo>
                <a:lnTo>
                  <a:pt x="526224" y="499255"/>
                </a:lnTo>
                <a:lnTo>
                  <a:pt x="0" y="49925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108295" y="2274137"/>
            <a:ext cx="15695579" cy="4442460"/>
          </a:xfrm>
          <a:prstGeom prst="rect">
            <a:avLst/>
          </a:prstGeom>
        </p:spPr>
        <p:txBody>
          <a:bodyPr lIns="0" tIns="0" rIns="0" bIns="0" rtlCol="0" anchor="t">
            <a:spAutoFit/>
          </a:bodyPr>
          <a:lstStyle/>
          <a:p>
            <a:pPr>
              <a:lnSpc>
                <a:spcPts val="5040"/>
              </a:lnSpc>
            </a:pPr>
            <a:r>
              <a:rPr lang="en-US" sz="3600">
                <a:solidFill>
                  <a:srgbClr val="101010"/>
                </a:solidFill>
                <a:latin typeface="Montserrat" panose="00000500000000000000"/>
              </a:rPr>
              <a:t>Mục đích cụ thể ở đây là nhằm mô tả các cơ chế cải thiện quá trình đảm bảo </a:t>
            </a:r>
            <a:r>
              <a:rPr lang="en-US" sz="3600">
                <a:solidFill>
                  <a:srgbClr val="101010"/>
                </a:solidFill>
                <a:latin typeface="Montserrat Bold" panose="00000800000000000000"/>
              </a:rPr>
              <a:t>chất lượng</a:t>
            </a:r>
            <a:r>
              <a:rPr lang="en-US" sz="3600">
                <a:solidFill>
                  <a:srgbClr val="101010"/>
                </a:solidFill>
                <a:latin typeface="Montserrat" panose="00000500000000000000"/>
              </a:rPr>
              <a:t> của phần mềm. </a:t>
            </a:r>
            <a:endParaRPr lang="en-US" sz="3600">
              <a:solidFill>
                <a:srgbClr val="101010"/>
              </a:solidFill>
              <a:latin typeface="Montserrat" panose="00000500000000000000"/>
            </a:endParaRPr>
          </a:p>
          <a:p>
            <a:pPr>
              <a:lnSpc>
                <a:spcPts val="5040"/>
              </a:lnSpc>
            </a:pPr>
          </a:p>
          <a:p>
            <a:pPr>
              <a:lnSpc>
                <a:spcPts val="5040"/>
              </a:lnSpc>
            </a:pPr>
          </a:p>
          <a:p>
            <a:pPr>
              <a:lnSpc>
                <a:spcPts val="5040"/>
              </a:lnSpc>
            </a:pPr>
            <a:r>
              <a:rPr lang="en-US" sz="3600">
                <a:solidFill>
                  <a:srgbClr val="101010"/>
                </a:solidFill>
                <a:latin typeface="Montserrat Bold" panose="00000800000000000000"/>
              </a:rPr>
              <a:t>Chất lượng</a:t>
            </a:r>
            <a:r>
              <a:rPr lang="en-US" sz="3600">
                <a:solidFill>
                  <a:srgbClr val="101010"/>
                </a:solidFill>
                <a:latin typeface="Montserrat" panose="00000500000000000000"/>
              </a:rPr>
              <a:t> ở đây được định nghĩa là mức độ ứng dụng và đáp ứng của nó sau khi deploy ra thực tế.</a:t>
            </a:r>
            <a:endParaRPr lang="en-US" sz="3600">
              <a:solidFill>
                <a:srgbClr val="101010"/>
              </a:solidFill>
              <a:latin typeface="Montserrat" panose="00000500000000000000"/>
            </a:endParaRPr>
          </a:p>
          <a:p>
            <a:pPr marL="0" lvl="0" indent="0" algn="l">
              <a:lnSpc>
                <a:spcPts val="5040"/>
              </a:lnSpc>
              <a:spcBef>
                <a:spcPct val="0"/>
              </a:spcBef>
            </a:pPr>
          </a:p>
        </p:txBody>
      </p:sp>
      <p:sp>
        <p:nvSpPr>
          <p:cNvPr id="4" name="Freeform 4"/>
          <p:cNvSpPr/>
          <p:nvPr/>
        </p:nvSpPr>
        <p:spPr>
          <a:xfrm>
            <a:off x="1028700" y="5143500"/>
            <a:ext cx="526224" cy="499255"/>
          </a:xfrm>
          <a:custGeom>
            <a:avLst/>
            <a:gdLst/>
            <a:ahLst/>
            <a:cxnLst/>
            <a:rect l="l" t="t" r="r" b="b"/>
            <a:pathLst>
              <a:path w="526224" h="499255">
                <a:moveTo>
                  <a:pt x="0" y="0"/>
                </a:moveTo>
                <a:lnTo>
                  <a:pt x="526224" y="0"/>
                </a:lnTo>
                <a:lnTo>
                  <a:pt x="526224" y="499255"/>
                </a:lnTo>
                <a:lnTo>
                  <a:pt x="0" y="49925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2812834" y="6378892"/>
            <a:ext cx="3675883" cy="3040958"/>
          </a:xfrm>
          <a:custGeom>
            <a:avLst/>
            <a:gdLst/>
            <a:ahLst/>
            <a:cxnLst/>
            <a:rect l="l" t="t" r="r" b="b"/>
            <a:pathLst>
              <a:path w="3675883" h="3040958">
                <a:moveTo>
                  <a:pt x="0" y="0"/>
                </a:moveTo>
                <a:lnTo>
                  <a:pt x="3675883" y="0"/>
                </a:lnTo>
                <a:lnTo>
                  <a:pt x="3675883" y="3040958"/>
                </a:lnTo>
                <a:lnTo>
                  <a:pt x="0" y="30409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 Mục đích</a:t>
            </a:r>
            <a:endParaRPr lang="en-US" sz="6000">
              <a:solidFill>
                <a:srgbClr val="101010"/>
              </a:solidFill>
              <a:latin typeface="Montserrat Bold" panose="0000080000000000000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10311"/>
            <a:ext cx="455064" cy="431742"/>
          </a:xfrm>
          <a:custGeom>
            <a:avLst/>
            <a:gdLst/>
            <a:ahLst/>
            <a:cxnLst/>
            <a:rect l="l" t="t" r="r" b="b"/>
            <a:pathLst>
              <a:path w="455064" h="431742">
                <a:moveTo>
                  <a:pt x="0" y="0"/>
                </a:moveTo>
                <a:lnTo>
                  <a:pt x="455064" y="0"/>
                </a:lnTo>
                <a:lnTo>
                  <a:pt x="455064" y="431742"/>
                </a:lnTo>
                <a:lnTo>
                  <a:pt x="0" y="43174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0061111" y="4358986"/>
            <a:ext cx="4919870" cy="4114800"/>
          </a:xfrm>
          <a:custGeom>
            <a:avLst/>
            <a:gdLst/>
            <a:ahLst/>
            <a:cxnLst/>
            <a:rect l="l" t="t" r="r" b="b"/>
            <a:pathLst>
              <a:path w="4919870" h="4114800">
                <a:moveTo>
                  <a:pt x="0" y="0"/>
                </a:moveTo>
                <a:lnTo>
                  <a:pt x="4919869" y="0"/>
                </a:lnTo>
                <a:lnTo>
                  <a:pt x="491986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2. Tài liệu tham khảo</a:t>
            </a:r>
            <a:endParaRPr lang="en-US" sz="6000">
              <a:solidFill>
                <a:srgbClr val="101010"/>
              </a:solidFill>
              <a:latin typeface="Montserrat Bold" panose="00000800000000000000"/>
            </a:endParaRPr>
          </a:p>
        </p:txBody>
      </p:sp>
      <p:sp>
        <p:nvSpPr>
          <p:cNvPr id="5" name="TextBox 5"/>
          <p:cNvSpPr txBox="1"/>
          <p:nvPr/>
        </p:nvSpPr>
        <p:spPr>
          <a:xfrm>
            <a:off x="2087742" y="2361594"/>
            <a:ext cx="14807694" cy="3188561"/>
          </a:xfrm>
          <a:prstGeom prst="rect">
            <a:avLst/>
          </a:prstGeom>
        </p:spPr>
        <p:txBody>
          <a:bodyPr lIns="0" tIns="0" rIns="0" bIns="0" rtlCol="0" anchor="t">
            <a:spAutoFit/>
          </a:bodyPr>
          <a:lstStyle/>
          <a:p>
            <a:pPr>
              <a:lnSpc>
                <a:spcPts val="5090"/>
              </a:lnSpc>
            </a:pPr>
            <a:r>
              <a:rPr lang="en-US" sz="3635">
                <a:solidFill>
                  <a:srgbClr val="101010"/>
                </a:solidFill>
                <a:latin typeface="Montserrat" panose="00000500000000000000"/>
              </a:rPr>
              <a:t>Phần này sẽ cung cấp danh sách đầy đủ các tài liệu được tham chiếu ở nhiều nơi khác trong văn bản của SQAP (Software Quality Assurance Plan).</a:t>
            </a:r>
            <a:endParaRPr lang="en-US" sz="3635">
              <a:solidFill>
                <a:srgbClr val="101010"/>
              </a:solidFill>
              <a:latin typeface="Montserrat" panose="00000500000000000000"/>
            </a:endParaRPr>
          </a:p>
          <a:p>
            <a:pPr>
              <a:lnSpc>
                <a:spcPts val="5090"/>
              </a:lnSpc>
            </a:pPr>
          </a:p>
          <a:p>
            <a:pPr marL="0" lvl="0" indent="0" algn="l">
              <a:lnSpc>
                <a:spcPts val="5090"/>
              </a:lnSpc>
              <a:spcBef>
                <a:spcPct val="0"/>
              </a:spcBef>
            </a:p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10311"/>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028700" y="4118476"/>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028700" y="5762096"/>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028700" y="759250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0779151" y="1947333"/>
            <a:ext cx="4522879" cy="4114800"/>
          </a:xfrm>
          <a:custGeom>
            <a:avLst/>
            <a:gdLst/>
            <a:ahLst/>
            <a:cxnLst/>
            <a:rect l="l" t="t" r="r" b="b"/>
            <a:pathLst>
              <a:path w="4522879" h="4114800">
                <a:moveTo>
                  <a:pt x="0" y="0"/>
                </a:moveTo>
                <a:lnTo>
                  <a:pt x="4522880" y="0"/>
                </a:lnTo>
                <a:lnTo>
                  <a:pt x="452288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3. Quản lý</a:t>
            </a:r>
            <a:endParaRPr lang="en-US" sz="6000">
              <a:solidFill>
                <a:srgbClr val="101010"/>
              </a:solidFill>
              <a:latin typeface="Montserrat Bold" panose="00000800000000000000"/>
            </a:endParaRPr>
          </a:p>
        </p:txBody>
      </p:sp>
      <p:sp>
        <p:nvSpPr>
          <p:cNvPr id="8" name="TextBox 8"/>
          <p:cNvSpPr txBox="1"/>
          <p:nvPr/>
        </p:nvSpPr>
        <p:spPr>
          <a:xfrm>
            <a:off x="2246168" y="2619836"/>
            <a:ext cx="4378754"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3.1 Tổ chức</a:t>
            </a:r>
            <a:endParaRPr lang="en-US" sz="4000">
              <a:solidFill>
                <a:srgbClr val="101010"/>
              </a:solidFill>
              <a:latin typeface="Montserrat Bold" panose="00000800000000000000"/>
            </a:endParaRPr>
          </a:p>
        </p:txBody>
      </p:sp>
      <p:sp>
        <p:nvSpPr>
          <p:cNvPr id="9" name="TextBox 9"/>
          <p:cNvSpPr txBox="1"/>
          <p:nvPr/>
        </p:nvSpPr>
        <p:spPr>
          <a:xfrm>
            <a:off x="2246168" y="4128001"/>
            <a:ext cx="4378754"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3.2 Nhiệm vụ</a:t>
            </a:r>
            <a:endParaRPr lang="en-US" sz="4000">
              <a:solidFill>
                <a:srgbClr val="101010"/>
              </a:solidFill>
              <a:latin typeface="Montserrat Bold" panose="00000800000000000000"/>
            </a:endParaRPr>
          </a:p>
        </p:txBody>
      </p:sp>
      <p:sp>
        <p:nvSpPr>
          <p:cNvPr id="10" name="TextBox 10"/>
          <p:cNvSpPr txBox="1"/>
          <p:nvPr/>
        </p:nvSpPr>
        <p:spPr>
          <a:xfrm>
            <a:off x="2246168" y="5771621"/>
            <a:ext cx="7470050"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3.3 Vai trò - Trách nhiệm</a:t>
            </a:r>
            <a:endParaRPr lang="en-US" sz="4000">
              <a:solidFill>
                <a:srgbClr val="101010"/>
              </a:solidFill>
              <a:latin typeface="Montserrat Bold" panose="00000800000000000000"/>
            </a:endParaRPr>
          </a:p>
        </p:txBody>
      </p:sp>
      <p:sp>
        <p:nvSpPr>
          <p:cNvPr id="11" name="TextBox 11"/>
          <p:cNvSpPr txBox="1"/>
          <p:nvPr/>
        </p:nvSpPr>
        <p:spPr>
          <a:xfrm>
            <a:off x="2246168" y="7602028"/>
            <a:ext cx="12691481"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3.4 Đảm bảo chất lượng nguồn lực ước tính</a:t>
            </a:r>
            <a:endParaRPr lang="en-US" sz="4000">
              <a:solidFill>
                <a:srgbClr val="101010"/>
              </a:solidFill>
              <a:latin typeface="Montserrat Bold" panose="0000080000000000000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3. Quản lý</a:t>
            </a:r>
            <a:endParaRPr lang="en-US" sz="6000">
              <a:solidFill>
                <a:srgbClr val="101010"/>
              </a:solidFill>
              <a:latin typeface="Montserrat Bold" panose="00000800000000000000"/>
            </a:endParaRPr>
          </a:p>
        </p:txBody>
      </p:sp>
      <p:sp>
        <p:nvSpPr>
          <p:cNvPr id="4" name="TextBox 4"/>
          <p:cNvSpPr txBox="1"/>
          <p:nvPr/>
        </p:nvSpPr>
        <p:spPr>
          <a:xfrm>
            <a:off x="2090305" y="2126268"/>
            <a:ext cx="4378754" cy="590550"/>
          </a:xfrm>
          <a:prstGeom prst="rect">
            <a:avLst/>
          </a:prstGeom>
        </p:spPr>
        <p:txBody>
          <a:bodyPr lIns="0" tIns="0" rIns="0" bIns="0" rtlCol="0" anchor="t">
            <a:spAutoFit/>
          </a:bodyPr>
          <a:lstStyle/>
          <a:p>
            <a:pPr marL="0" lvl="0" indent="0" algn="l">
              <a:lnSpc>
                <a:spcPts val="4800"/>
              </a:lnSpc>
              <a:spcBef>
                <a:spcPct val="0"/>
              </a:spcBef>
            </a:pPr>
            <a:r>
              <a:rPr lang="en-US" sz="4000" u="sng">
                <a:solidFill>
                  <a:srgbClr val="101010"/>
                </a:solidFill>
                <a:latin typeface="Montserrat Bold" panose="00000800000000000000"/>
              </a:rPr>
              <a:t>3.1 Tổ chức</a:t>
            </a:r>
            <a:endParaRPr lang="en-US" sz="4000" u="sng">
              <a:solidFill>
                <a:srgbClr val="101010"/>
              </a:solidFill>
              <a:latin typeface="Montserrat Bold" panose="00000800000000000000"/>
            </a:endParaRPr>
          </a:p>
        </p:txBody>
      </p:sp>
      <p:sp>
        <p:nvSpPr>
          <p:cNvPr id="5" name="Freeform 5"/>
          <p:cNvSpPr/>
          <p:nvPr/>
        </p:nvSpPr>
        <p:spPr>
          <a:xfrm>
            <a:off x="1558912" y="3740692"/>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558912" y="5684692"/>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TextBox 7"/>
          <p:cNvSpPr txBox="1"/>
          <p:nvPr/>
        </p:nvSpPr>
        <p:spPr>
          <a:xfrm>
            <a:off x="2471427" y="3505353"/>
            <a:ext cx="14040323"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Mô tả được từng bộ phận chính của tổ chức cùng với các vai trò và trách nhiệm từng người/bộ phận được giao phó.</a:t>
            </a:r>
            <a:endParaRPr lang="en-US" sz="3000">
              <a:solidFill>
                <a:srgbClr val="101010"/>
              </a:solidFill>
              <a:latin typeface="Montserrat" panose="00000500000000000000"/>
            </a:endParaRPr>
          </a:p>
        </p:txBody>
      </p:sp>
      <p:sp>
        <p:nvSpPr>
          <p:cNvPr id="8" name="TextBox 8"/>
          <p:cNvSpPr txBox="1"/>
          <p:nvPr/>
        </p:nvSpPr>
        <p:spPr>
          <a:xfrm>
            <a:off x="2471427" y="5290798"/>
            <a:ext cx="14040323" cy="15811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Mô tả và xác minh các giải pháp giải quyết vấn đề và lập thành văn bản rõ ràng.</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3. Quản lý</a:t>
            </a:r>
            <a:endParaRPr lang="en-US" sz="6000">
              <a:solidFill>
                <a:srgbClr val="101010"/>
              </a:solidFill>
              <a:latin typeface="Montserrat Bold" panose="00000800000000000000"/>
            </a:endParaRPr>
          </a:p>
        </p:txBody>
      </p:sp>
      <p:sp>
        <p:nvSpPr>
          <p:cNvPr id="4" name="TextBox 4"/>
          <p:cNvSpPr txBox="1"/>
          <p:nvPr/>
        </p:nvSpPr>
        <p:spPr>
          <a:xfrm>
            <a:off x="2090305" y="2126268"/>
            <a:ext cx="4378754" cy="590550"/>
          </a:xfrm>
          <a:prstGeom prst="rect">
            <a:avLst/>
          </a:prstGeom>
        </p:spPr>
        <p:txBody>
          <a:bodyPr lIns="0" tIns="0" rIns="0" bIns="0" rtlCol="0" anchor="t">
            <a:spAutoFit/>
          </a:bodyPr>
          <a:lstStyle/>
          <a:p>
            <a:pPr marL="0" lvl="0" indent="0" algn="l">
              <a:lnSpc>
                <a:spcPts val="4800"/>
              </a:lnSpc>
              <a:spcBef>
                <a:spcPct val="0"/>
              </a:spcBef>
            </a:pPr>
            <a:r>
              <a:rPr lang="en-US" sz="4000" u="sng">
                <a:solidFill>
                  <a:srgbClr val="101010"/>
                </a:solidFill>
                <a:latin typeface="Montserrat Bold" panose="00000800000000000000"/>
              </a:rPr>
              <a:t>3.2 Nhiệm vụ</a:t>
            </a:r>
            <a:endParaRPr lang="en-US" sz="4000" u="sng">
              <a:solidFill>
                <a:srgbClr val="101010"/>
              </a:solidFill>
              <a:latin typeface="Montserrat Bold" panose="00000800000000000000"/>
            </a:endParaRPr>
          </a:p>
        </p:txBody>
      </p:sp>
      <p:sp>
        <p:nvSpPr>
          <p:cNvPr id="5" name="Freeform 5"/>
          <p:cNvSpPr/>
          <p:nvPr/>
        </p:nvSpPr>
        <p:spPr>
          <a:xfrm>
            <a:off x="1558912" y="332107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2471427" y="3238500"/>
            <a:ext cx="5519777"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Tóm tắt những việc cần làm </a:t>
            </a:r>
            <a:endParaRPr lang="en-US" sz="3000">
              <a:solidFill>
                <a:srgbClr val="101010"/>
              </a:solidFill>
              <a:latin typeface="Montserrat" panose="00000500000000000000"/>
            </a:endParaRPr>
          </a:p>
          <a:p>
            <a:pPr marL="0" lvl="0" indent="0" algn="l">
              <a:lnSpc>
                <a:spcPts val="4200"/>
              </a:lnSpc>
              <a:spcBef>
                <a:spcPct val="0"/>
              </a:spcBef>
            </a:pPr>
          </a:p>
        </p:txBody>
      </p:sp>
      <p:sp>
        <p:nvSpPr>
          <p:cNvPr id="7" name="Freeform 7"/>
          <p:cNvSpPr/>
          <p:nvPr/>
        </p:nvSpPr>
        <p:spPr>
          <a:xfrm>
            <a:off x="1558912" y="4263676"/>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2471427" y="4181106"/>
            <a:ext cx="8429232"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Tiêu chí I/O của từng nhiệm vụ</a:t>
            </a:r>
            <a:endParaRPr lang="en-US" sz="3000">
              <a:solidFill>
                <a:srgbClr val="101010"/>
              </a:solidFill>
              <a:latin typeface="Montserrat" panose="00000500000000000000"/>
            </a:endParaRPr>
          </a:p>
          <a:p>
            <a:pPr marL="0" lvl="0" indent="0" algn="l">
              <a:lnSpc>
                <a:spcPts val="4200"/>
              </a:lnSpc>
              <a:spcBef>
                <a:spcPct val="0"/>
              </a:spcBef>
            </a:pPr>
          </a:p>
        </p:txBody>
      </p:sp>
      <p:sp>
        <p:nvSpPr>
          <p:cNvPr id="9" name="Freeform 9"/>
          <p:cNvSpPr/>
          <p:nvPr/>
        </p:nvSpPr>
        <p:spPr>
          <a:xfrm>
            <a:off x="1558912" y="5254276"/>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2471427" y="5171706"/>
            <a:ext cx="12585596"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Nắm được trình tự và mối quan hệ giữa các nhiệm vụ này với các nhiệm vụ khác.</a:t>
            </a:r>
            <a:endParaRPr lang="en-US" sz="3000">
              <a:solidFill>
                <a:srgbClr val="101010"/>
              </a:solidFill>
              <a:latin typeface="Montserrat" panose="00000500000000000000"/>
            </a:endParaRPr>
          </a:p>
        </p:txBody>
      </p:sp>
      <p:sp>
        <p:nvSpPr>
          <p:cNvPr id="11" name="Freeform 11"/>
          <p:cNvSpPr/>
          <p:nvPr/>
        </p:nvSpPr>
        <p:spPr>
          <a:xfrm>
            <a:off x="1558912" y="6825901"/>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2471427" y="6743331"/>
            <a:ext cx="12585596"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Đảm bảo tuân thủ trình tự và mối quan hệ của các nhiệm vụ với lịch trình tổng thể của kế hoạch quản lý dự án.</a:t>
            </a:r>
            <a:endParaRPr lang="en-US" sz="3000">
              <a:solidFill>
                <a:srgbClr val="101010"/>
              </a:solidFill>
              <a:latin typeface="Montserrat" panose="0000050000000000000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912" y="3866592"/>
            <a:ext cx="334241" cy="317111"/>
          </a:xfrm>
          <a:custGeom>
            <a:avLst/>
            <a:gdLst/>
            <a:ahLst/>
            <a:cxnLst/>
            <a:rect l="l" t="t" r="r" b="b"/>
            <a:pathLst>
              <a:path w="334241" h="317111">
                <a:moveTo>
                  <a:pt x="0" y="0"/>
                </a:moveTo>
                <a:lnTo>
                  <a:pt x="334241" y="0"/>
                </a:lnTo>
                <a:lnTo>
                  <a:pt x="334241" y="317112"/>
                </a:lnTo>
                <a:lnTo>
                  <a:pt x="0" y="3171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9144000" y="5040954"/>
            <a:ext cx="7028385" cy="4114800"/>
          </a:xfrm>
          <a:custGeom>
            <a:avLst/>
            <a:gdLst/>
            <a:ahLst/>
            <a:cxnLst/>
            <a:rect l="l" t="t" r="r" b="b"/>
            <a:pathLst>
              <a:path w="7028385" h="4114800">
                <a:moveTo>
                  <a:pt x="0" y="0"/>
                </a:moveTo>
                <a:lnTo>
                  <a:pt x="7028385" y="0"/>
                </a:lnTo>
                <a:lnTo>
                  <a:pt x="702838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3. Quản lý</a:t>
            </a:r>
            <a:endParaRPr lang="en-US" sz="6000">
              <a:solidFill>
                <a:srgbClr val="101010"/>
              </a:solidFill>
              <a:latin typeface="Montserrat Bold" panose="00000800000000000000"/>
            </a:endParaRPr>
          </a:p>
        </p:txBody>
      </p:sp>
      <p:sp>
        <p:nvSpPr>
          <p:cNvPr id="6" name="TextBox 6"/>
          <p:cNvSpPr txBox="1"/>
          <p:nvPr/>
        </p:nvSpPr>
        <p:spPr>
          <a:xfrm>
            <a:off x="2090305" y="2126268"/>
            <a:ext cx="8119481" cy="590550"/>
          </a:xfrm>
          <a:prstGeom prst="rect">
            <a:avLst/>
          </a:prstGeom>
        </p:spPr>
        <p:txBody>
          <a:bodyPr lIns="0" tIns="0" rIns="0" bIns="0" rtlCol="0" anchor="t">
            <a:spAutoFit/>
          </a:bodyPr>
          <a:lstStyle/>
          <a:p>
            <a:pPr marL="0" lvl="0" indent="0" algn="l">
              <a:lnSpc>
                <a:spcPts val="4800"/>
              </a:lnSpc>
              <a:spcBef>
                <a:spcPct val="0"/>
              </a:spcBef>
            </a:pPr>
            <a:r>
              <a:rPr lang="en-US" sz="4000" u="sng">
                <a:solidFill>
                  <a:srgbClr val="101010"/>
                </a:solidFill>
                <a:latin typeface="Montserrat Bold" panose="00000800000000000000"/>
              </a:rPr>
              <a:t>3.3 Vai trò - trách nhiệm</a:t>
            </a:r>
            <a:endParaRPr lang="en-US" sz="4000" u="sng">
              <a:solidFill>
                <a:srgbClr val="101010"/>
              </a:solidFill>
              <a:latin typeface="Montserrat Bold" panose="00000800000000000000"/>
            </a:endParaRPr>
          </a:p>
        </p:txBody>
      </p:sp>
      <p:sp>
        <p:nvSpPr>
          <p:cNvPr id="7" name="TextBox 7"/>
          <p:cNvSpPr txBox="1"/>
          <p:nvPr/>
        </p:nvSpPr>
        <p:spPr>
          <a:xfrm>
            <a:off x="2497404" y="3631254"/>
            <a:ext cx="12663527"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Phần này sẽ xác định thành phần tổ chức cụ thể chịu trách nhiệm thực hiện từng nhiệm vụ.</a:t>
            </a:r>
            <a:endParaRPr lang="en-US" sz="3000">
              <a:solidFill>
                <a:srgbClr val="101010"/>
              </a:solidFill>
              <a:latin typeface="Montserrat" panose="0000050000000000000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912" y="3866592"/>
            <a:ext cx="334241" cy="317111"/>
          </a:xfrm>
          <a:custGeom>
            <a:avLst/>
            <a:gdLst/>
            <a:ahLst/>
            <a:cxnLst/>
            <a:rect l="l" t="t" r="r" b="b"/>
            <a:pathLst>
              <a:path w="334241" h="317111">
                <a:moveTo>
                  <a:pt x="0" y="0"/>
                </a:moveTo>
                <a:lnTo>
                  <a:pt x="334241" y="0"/>
                </a:lnTo>
                <a:lnTo>
                  <a:pt x="334241" y="317112"/>
                </a:lnTo>
                <a:lnTo>
                  <a:pt x="0" y="3171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0398092" y="4930486"/>
            <a:ext cx="5856498" cy="4114800"/>
          </a:xfrm>
          <a:custGeom>
            <a:avLst/>
            <a:gdLst/>
            <a:ahLst/>
            <a:cxnLst/>
            <a:rect l="l" t="t" r="r" b="b"/>
            <a:pathLst>
              <a:path w="5856498" h="4114800">
                <a:moveTo>
                  <a:pt x="0" y="0"/>
                </a:moveTo>
                <a:lnTo>
                  <a:pt x="5856498" y="0"/>
                </a:lnTo>
                <a:lnTo>
                  <a:pt x="585649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3. Quản lý</a:t>
            </a:r>
            <a:endParaRPr lang="en-US" sz="6000">
              <a:solidFill>
                <a:srgbClr val="101010"/>
              </a:solidFill>
              <a:latin typeface="Montserrat Bold" panose="00000800000000000000"/>
            </a:endParaRPr>
          </a:p>
        </p:txBody>
      </p:sp>
      <p:sp>
        <p:nvSpPr>
          <p:cNvPr id="6" name="TextBox 6"/>
          <p:cNvSpPr txBox="1"/>
          <p:nvPr/>
        </p:nvSpPr>
        <p:spPr>
          <a:xfrm>
            <a:off x="2090305" y="2126268"/>
            <a:ext cx="12353777"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3.4 Đảm bảo chất lượng nguồn lực ước tính: </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7" name="TextBox 7"/>
          <p:cNvSpPr txBox="1"/>
          <p:nvPr/>
        </p:nvSpPr>
        <p:spPr>
          <a:xfrm>
            <a:off x="2497404" y="3631254"/>
            <a:ext cx="13053186" cy="15811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Phần này sẽ cung cấp ước tính về nguồn lực và chi phí sẽ được sử dụng để đảm bảo chất lượng và nhiệm vụ kiểm soát chất lượng.</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564" y="2844106"/>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184564" y="4352271"/>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184564" y="5995891"/>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1799729" y="1755487"/>
            <a:ext cx="2620746" cy="2237462"/>
          </a:xfrm>
          <a:custGeom>
            <a:avLst/>
            <a:gdLst/>
            <a:ahLst/>
            <a:cxnLst/>
            <a:rect l="l" t="t" r="r" b="b"/>
            <a:pathLst>
              <a:path w="2620746" h="2237462">
                <a:moveTo>
                  <a:pt x="0" y="0"/>
                </a:moveTo>
                <a:lnTo>
                  <a:pt x="2620746" y="0"/>
                </a:lnTo>
                <a:lnTo>
                  <a:pt x="2620746" y="2237462"/>
                </a:lnTo>
                <a:lnTo>
                  <a:pt x="0" y="2237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937295" y="1741154"/>
            <a:ext cx="2322005" cy="2205905"/>
          </a:xfrm>
          <a:custGeom>
            <a:avLst/>
            <a:gdLst/>
            <a:ahLst/>
            <a:cxnLst/>
            <a:rect l="l" t="t" r="r" b="b"/>
            <a:pathLst>
              <a:path w="2322005" h="2205905">
                <a:moveTo>
                  <a:pt x="0" y="0"/>
                </a:moveTo>
                <a:lnTo>
                  <a:pt x="2322005" y="0"/>
                </a:lnTo>
                <a:lnTo>
                  <a:pt x="2322005" y="2205905"/>
                </a:lnTo>
                <a:lnTo>
                  <a:pt x="0" y="2205905"/>
                </a:lnTo>
                <a:lnTo>
                  <a:pt x="0" y="0"/>
                </a:lnTo>
                <a:close/>
              </a:path>
            </a:pathLst>
          </a:custGeom>
          <a:blipFill>
            <a:blip r:embed="rId5"/>
            <a:stretch>
              <a:fillRect/>
            </a:stretch>
          </a:blipFill>
        </p:spPr>
      </p:sp>
      <p:sp>
        <p:nvSpPr>
          <p:cNvPr id="7" name="Freeform 7"/>
          <p:cNvSpPr/>
          <p:nvPr/>
        </p:nvSpPr>
        <p:spPr>
          <a:xfrm>
            <a:off x="12626903" y="4677728"/>
            <a:ext cx="3471395" cy="4114800"/>
          </a:xfrm>
          <a:custGeom>
            <a:avLst/>
            <a:gdLst/>
            <a:ahLst/>
            <a:cxnLst/>
            <a:rect l="l" t="t" r="r" b="b"/>
            <a:pathLst>
              <a:path w="3471395" h="4114800">
                <a:moveTo>
                  <a:pt x="0" y="0"/>
                </a:moveTo>
                <a:lnTo>
                  <a:pt x="3471395" y="0"/>
                </a:lnTo>
                <a:lnTo>
                  <a:pt x="347139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4. Tài liệu </a:t>
            </a:r>
            <a:endParaRPr lang="en-US" sz="6000">
              <a:solidFill>
                <a:srgbClr val="101010"/>
              </a:solidFill>
              <a:latin typeface="Montserrat Bold" panose="00000800000000000000"/>
            </a:endParaRPr>
          </a:p>
        </p:txBody>
      </p:sp>
      <p:sp>
        <p:nvSpPr>
          <p:cNvPr id="9" name="TextBox 9"/>
          <p:cNvSpPr txBox="1"/>
          <p:nvPr/>
        </p:nvSpPr>
        <p:spPr>
          <a:xfrm>
            <a:off x="2402032" y="2853631"/>
            <a:ext cx="4378754"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4.1 Mục đích</a:t>
            </a:r>
            <a:endParaRPr lang="en-US" sz="4000">
              <a:solidFill>
                <a:srgbClr val="101010"/>
              </a:solidFill>
              <a:latin typeface="Montserrat Bold" panose="00000800000000000000"/>
            </a:endParaRPr>
          </a:p>
        </p:txBody>
      </p:sp>
      <p:sp>
        <p:nvSpPr>
          <p:cNvPr id="10" name="TextBox 10"/>
          <p:cNvSpPr txBox="1"/>
          <p:nvPr/>
        </p:nvSpPr>
        <p:spPr>
          <a:xfrm>
            <a:off x="2402032" y="4361796"/>
            <a:ext cx="7470050"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4.2 Yêu cầu tài liệu tối thiểu </a:t>
            </a:r>
            <a:endParaRPr lang="en-US" sz="4000">
              <a:solidFill>
                <a:srgbClr val="101010"/>
              </a:solidFill>
              <a:latin typeface="Montserrat Bold" panose="00000800000000000000"/>
            </a:endParaRPr>
          </a:p>
        </p:txBody>
      </p:sp>
      <p:sp>
        <p:nvSpPr>
          <p:cNvPr id="11" name="TextBox 11"/>
          <p:cNvSpPr txBox="1"/>
          <p:nvPr/>
        </p:nvSpPr>
        <p:spPr>
          <a:xfrm>
            <a:off x="2402032" y="6005416"/>
            <a:ext cx="7470050"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4.3 Tài liệu khác </a:t>
            </a:r>
            <a:endParaRPr lang="en-US" sz="4000">
              <a:solidFill>
                <a:srgbClr val="101010"/>
              </a:solidFill>
              <a:latin typeface="Montserrat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4024108" y="2623903"/>
            <a:ext cx="10231854" cy="7663097"/>
          </a:xfrm>
          <a:custGeom>
            <a:avLst/>
            <a:gdLst/>
            <a:ahLst/>
            <a:cxnLst/>
            <a:rect l="l" t="t" r="r" b="b"/>
            <a:pathLst>
              <a:path w="10231854" h="7663097">
                <a:moveTo>
                  <a:pt x="0" y="0"/>
                </a:moveTo>
                <a:lnTo>
                  <a:pt x="10231854" y="0"/>
                </a:lnTo>
                <a:lnTo>
                  <a:pt x="10231854" y="7663097"/>
                </a:lnTo>
                <a:lnTo>
                  <a:pt x="0" y="7663097"/>
                </a:lnTo>
                <a:lnTo>
                  <a:pt x="0" y="0"/>
                </a:lnTo>
                <a:close/>
              </a:path>
            </a:pathLst>
          </a:custGeom>
          <a:blipFill>
            <a:blip r:embed="rId2"/>
            <a:stretch>
              <a:fillRect/>
            </a:stretch>
          </a:blipFill>
        </p:spPr>
      </p:sp>
      <p:sp>
        <p:nvSpPr>
          <p:cNvPr id="7" name="TextBox 7"/>
          <p:cNvSpPr txBox="1"/>
          <p:nvPr/>
        </p:nvSpPr>
        <p:spPr>
          <a:xfrm>
            <a:off x="1498413" y="761804"/>
            <a:ext cx="15760887" cy="27432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2. QUẢN LÝ CHẤT LƯỢNG TRONG QUY TRÌNH AGILE</a:t>
            </a:r>
            <a:endParaRPr lang="en-US" sz="6000">
              <a:solidFill>
                <a:srgbClr val="101010"/>
              </a:solidFill>
              <a:latin typeface="Montserrat Bold" panose="00000800000000000000"/>
            </a:endParaRPr>
          </a:p>
          <a:p>
            <a:pPr marL="0" lvl="0" indent="0" algn="l">
              <a:lnSpc>
                <a:spcPts val="7200"/>
              </a:lnSpc>
              <a:spcBef>
                <a:spcPct val="0"/>
              </a:spcBef>
            </a:p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92708" y="3495082"/>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792708" y="487187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92708" y="6464096"/>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4351938" y="1298287"/>
            <a:ext cx="1934040" cy="1684373"/>
          </a:xfrm>
          <a:custGeom>
            <a:avLst/>
            <a:gdLst/>
            <a:ahLst/>
            <a:cxnLst/>
            <a:rect l="l" t="t" r="r" b="b"/>
            <a:pathLst>
              <a:path w="1934040" h="1684373">
                <a:moveTo>
                  <a:pt x="0" y="0"/>
                </a:moveTo>
                <a:lnTo>
                  <a:pt x="1934041" y="0"/>
                </a:lnTo>
                <a:lnTo>
                  <a:pt x="1934041" y="1684373"/>
                </a:lnTo>
                <a:lnTo>
                  <a:pt x="0" y="16843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525315" y="6295783"/>
            <a:ext cx="2327130" cy="2314437"/>
          </a:xfrm>
          <a:custGeom>
            <a:avLst/>
            <a:gdLst/>
            <a:ahLst/>
            <a:cxnLst/>
            <a:rect l="l" t="t" r="r" b="b"/>
            <a:pathLst>
              <a:path w="2327130" h="2314437">
                <a:moveTo>
                  <a:pt x="0" y="0"/>
                </a:moveTo>
                <a:lnTo>
                  <a:pt x="2327130" y="0"/>
                </a:lnTo>
                <a:lnTo>
                  <a:pt x="2327130" y="2314436"/>
                </a:lnTo>
                <a:lnTo>
                  <a:pt x="0" y="2314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144827" y="3703886"/>
            <a:ext cx="2348263" cy="1754793"/>
          </a:xfrm>
          <a:custGeom>
            <a:avLst/>
            <a:gdLst/>
            <a:ahLst/>
            <a:cxnLst/>
            <a:rect l="l" t="t" r="r" b="b"/>
            <a:pathLst>
              <a:path w="2348263" h="1754793">
                <a:moveTo>
                  <a:pt x="0" y="0"/>
                </a:moveTo>
                <a:lnTo>
                  <a:pt x="2348263" y="0"/>
                </a:lnTo>
                <a:lnTo>
                  <a:pt x="2348263" y="1754793"/>
                </a:lnTo>
                <a:lnTo>
                  <a:pt x="0" y="17547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4. Tài liệu</a:t>
            </a:r>
            <a:endParaRPr lang="en-US" sz="6000">
              <a:solidFill>
                <a:srgbClr val="101010"/>
              </a:solidFill>
              <a:latin typeface="Montserrat Bold" panose="00000800000000000000"/>
            </a:endParaRPr>
          </a:p>
        </p:txBody>
      </p:sp>
      <p:sp>
        <p:nvSpPr>
          <p:cNvPr id="10" name="TextBox 10"/>
          <p:cNvSpPr txBox="1"/>
          <p:nvPr/>
        </p:nvSpPr>
        <p:spPr>
          <a:xfrm>
            <a:off x="2090305" y="2126268"/>
            <a:ext cx="12353777"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4.1 Mục đích của tài liệu </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11" name="TextBox 11"/>
          <p:cNvSpPr txBox="1"/>
          <p:nvPr/>
        </p:nvSpPr>
        <p:spPr>
          <a:xfrm>
            <a:off x="2731200" y="3259743"/>
            <a:ext cx="8455209" cy="15811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Liệt kê tất cả các tài liệu sử dụng cho dự án.</a:t>
            </a:r>
            <a:endParaRPr lang="en-US" sz="3000">
              <a:solidFill>
                <a:srgbClr val="101010"/>
              </a:solidFill>
              <a:latin typeface="Montserrat" panose="00000500000000000000"/>
            </a:endParaRPr>
          </a:p>
          <a:p>
            <a:pPr>
              <a:lnSpc>
                <a:spcPts val="4200"/>
              </a:lnSpc>
            </a:pPr>
          </a:p>
          <a:p>
            <a:pPr marL="0" lvl="0" indent="0" algn="l">
              <a:lnSpc>
                <a:spcPts val="4200"/>
              </a:lnSpc>
              <a:spcBef>
                <a:spcPct val="0"/>
              </a:spcBef>
            </a:pPr>
          </a:p>
        </p:txBody>
      </p:sp>
      <p:sp>
        <p:nvSpPr>
          <p:cNvPr id="12" name="TextBox 12"/>
          <p:cNvSpPr txBox="1"/>
          <p:nvPr/>
        </p:nvSpPr>
        <p:spPr>
          <a:xfrm>
            <a:off x="2731200" y="4636538"/>
            <a:ext cx="12767436"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Xác định phân loại các tài liệu chi phối việc phát triển.</a:t>
            </a:r>
            <a:endParaRPr lang="en-US" sz="3000">
              <a:solidFill>
                <a:srgbClr val="101010"/>
              </a:solidFill>
              <a:latin typeface="Montserrat" panose="00000500000000000000"/>
            </a:endParaRPr>
          </a:p>
          <a:p>
            <a:pPr marL="0" lvl="0" indent="0" algn="l">
              <a:lnSpc>
                <a:spcPts val="4200"/>
              </a:lnSpc>
              <a:spcBef>
                <a:spcPct val="0"/>
              </a:spcBef>
            </a:pPr>
          </a:p>
        </p:txBody>
      </p:sp>
      <p:sp>
        <p:nvSpPr>
          <p:cNvPr id="13" name="TextBox 13"/>
          <p:cNvSpPr txBox="1"/>
          <p:nvPr/>
        </p:nvSpPr>
        <p:spPr>
          <a:xfrm>
            <a:off x="2731200" y="6228757"/>
            <a:ext cx="10975005"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Liệt kê các văn bản cần rà soát, kiểm tra tính thỏa đáng. </a:t>
            </a:r>
            <a:endParaRPr lang="en-US" sz="3000">
              <a:solidFill>
                <a:srgbClr val="101010"/>
              </a:solidFill>
              <a:latin typeface="Montserrat" panose="0000050000000000000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4. Tài liệu</a:t>
            </a:r>
            <a:endParaRPr lang="en-US" sz="6000">
              <a:solidFill>
                <a:srgbClr val="101010"/>
              </a:solidFill>
              <a:latin typeface="Montserrat Bold" panose="00000800000000000000"/>
            </a:endParaRPr>
          </a:p>
        </p:txBody>
      </p:sp>
      <p:sp>
        <p:nvSpPr>
          <p:cNvPr id="4" name="TextBox 4"/>
          <p:cNvSpPr txBox="1"/>
          <p:nvPr/>
        </p:nvSpPr>
        <p:spPr>
          <a:xfrm>
            <a:off x="2090305" y="2126268"/>
            <a:ext cx="12353777"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4.2 Yêu cầu tài liệu tối thiểu</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Freeform 5"/>
          <p:cNvSpPr/>
          <p:nvPr/>
        </p:nvSpPr>
        <p:spPr>
          <a:xfrm>
            <a:off x="2090305" y="5209021"/>
            <a:ext cx="334241" cy="317111"/>
          </a:xfrm>
          <a:custGeom>
            <a:avLst/>
            <a:gdLst/>
            <a:ahLst/>
            <a:cxnLst/>
            <a:rect l="l" t="t" r="r" b="b"/>
            <a:pathLst>
              <a:path w="334241" h="317111">
                <a:moveTo>
                  <a:pt x="0" y="0"/>
                </a:moveTo>
                <a:lnTo>
                  <a:pt x="334240" y="0"/>
                </a:lnTo>
                <a:lnTo>
                  <a:pt x="334240"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2787048" y="5081826"/>
            <a:ext cx="836759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Tài liệu mô tả yêu cầu phần mềm (SRD)</a:t>
            </a:r>
            <a:endParaRPr lang="en-US" sz="3000">
              <a:solidFill>
                <a:srgbClr val="101010"/>
              </a:solidFill>
              <a:latin typeface="Montserrat" panose="00000500000000000000"/>
            </a:endParaRPr>
          </a:p>
        </p:txBody>
      </p:sp>
      <p:sp>
        <p:nvSpPr>
          <p:cNvPr id="7" name="Freeform 7"/>
          <p:cNvSpPr/>
          <p:nvPr/>
        </p:nvSpPr>
        <p:spPr>
          <a:xfrm>
            <a:off x="2090305" y="7361671"/>
            <a:ext cx="334241" cy="317111"/>
          </a:xfrm>
          <a:custGeom>
            <a:avLst/>
            <a:gdLst/>
            <a:ahLst/>
            <a:cxnLst/>
            <a:rect l="l" t="t" r="r" b="b"/>
            <a:pathLst>
              <a:path w="334241" h="317111">
                <a:moveTo>
                  <a:pt x="0" y="0"/>
                </a:moveTo>
                <a:lnTo>
                  <a:pt x="334240" y="0"/>
                </a:lnTo>
                <a:lnTo>
                  <a:pt x="334240"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2787048" y="7234476"/>
            <a:ext cx="7744138"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Tài liệu mô tả thiết kế phần mềm (SDD)</a:t>
            </a:r>
            <a:endParaRPr lang="en-US" sz="3000">
              <a:solidFill>
                <a:srgbClr val="101010"/>
              </a:solidFill>
              <a:latin typeface="Montserrat" panose="00000500000000000000"/>
            </a:endParaRPr>
          </a:p>
          <a:p>
            <a:pPr marL="0" lvl="0" indent="0" algn="l">
              <a:lnSpc>
                <a:spcPts val="4200"/>
              </a:lnSpc>
              <a:spcBef>
                <a:spcPct val="0"/>
              </a:spcBef>
            </a:pPr>
          </a:p>
        </p:txBody>
      </p:sp>
      <p:sp>
        <p:nvSpPr>
          <p:cNvPr id="9" name="Freeform 9"/>
          <p:cNvSpPr/>
          <p:nvPr/>
        </p:nvSpPr>
        <p:spPr>
          <a:xfrm>
            <a:off x="2090305" y="6285346"/>
            <a:ext cx="334241" cy="317111"/>
          </a:xfrm>
          <a:custGeom>
            <a:avLst/>
            <a:gdLst/>
            <a:ahLst/>
            <a:cxnLst/>
            <a:rect l="l" t="t" r="r" b="b"/>
            <a:pathLst>
              <a:path w="334241" h="317111">
                <a:moveTo>
                  <a:pt x="0" y="0"/>
                </a:moveTo>
                <a:lnTo>
                  <a:pt x="334240" y="0"/>
                </a:lnTo>
                <a:lnTo>
                  <a:pt x="334240"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2787048" y="6158151"/>
            <a:ext cx="6454959"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Tài liệu người dùng</a:t>
            </a:r>
            <a:endParaRPr lang="en-US" sz="3000">
              <a:solidFill>
                <a:srgbClr val="101010"/>
              </a:solidFill>
              <a:latin typeface="Montserrat" panose="00000500000000000000"/>
            </a:endParaRPr>
          </a:p>
        </p:txBody>
      </p:sp>
      <p:sp>
        <p:nvSpPr>
          <p:cNvPr id="11" name="TextBox 11"/>
          <p:cNvSpPr txBox="1"/>
          <p:nvPr/>
        </p:nvSpPr>
        <p:spPr>
          <a:xfrm>
            <a:off x="1906501" y="3259743"/>
            <a:ext cx="14736791"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Italics" panose="00000800000000000000"/>
              </a:rPr>
              <a:t>Đối với mỗi loại tài liệu thì chúng có mỗi cái yêu cầu tối thiều khác nhau. </a:t>
            </a:r>
            <a:endParaRPr lang="en-US" sz="3000">
              <a:solidFill>
                <a:srgbClr val="101010"/>
              </a:solidFill>
              <a:latin typeface="Montserrat Bold Italics" panose="00000800000000000000"/>
            </a:endParaRPr>
          </a:p>
          <a:p>
            <a:pPr marL="0" lvl="0" indent="0" algn="l">
              <a:lnSpc>
                <a:spcPts val="4200"/>
              </a:lnSpc>
              <a:spcBef>
                <a:spcPct val="0"/>
              </a:spcBef>
            </a:pPr>
          </a:p>
        </p:txBody>
      </p:sp>
      <p:sp>
        <p:nvSpPr>
          <p:cNvPr id="12" name="TextBox 12"/>
          <p:cNvSpPr txBox="1"/>
          <p:nvPr/>
        </p:nvSpPr>
        <p:spPr>
          <a:xfrm>
            <a:off x="1906501" y="4132684"/>
            <a:ext cx="4683586"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panose="00000800000000000000"/>
              </a:rPr>
              <a:t>Một số tài liệu như: </a:t>
            </a:r>
            <a:endParaRPr lang="en-US" sz="3000">
              <a:solidFill>
                <a:srgbClr val="101010"/>
              </a:solidFill>
              <a:latin typeface="Montserrat Bold" panose="00000800000000000000"/>
            </a:endParaRPr>
          </a:p>
          <a:p>
            <a:pPr marL="0" lvl="0" indent="0" algn="l">
              <a:lnSpc>
                <a:spcPts val="4200"/>
              </a:lnSpc>
              <a:spcBef>
                <a:spcPct val="0"/>
              </a:spcBef>
            </a:p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4. Tài liệu</a:t>
            </a:r>
            <a:endParaRPr lang="en-US" sz="6000">
              <a:solidFill>
                <a:srgbClr val="101010"/>
              </a:solidFill>
              <a:latin typeface="Montserrat Bold" panose="00000800000000000000"/>
            </a:endParaRPr>
          </a:p>
        </p:txBody>
      </p:sp>
      <p:sp>
        <p:nvSpPr>
          <p:cNvPr id="4" name="TextBox 4"/>
          <p:cNvSpPr txBox="1"/>
          <p:nvPr/>
        </p:nvSpPr>
        <p:spPr>
          <a:xfrm>
            <a:off x="2090305" y="2126268"/>
            <a:ext cx="12353777"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4.2 Yêu cầu tài liệu tối thiểu</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Freeform 5"/>
          <p:cNvSpPr/>
          <p:nvPr/>
        </p:nvSpPr>
        <p:spPr>
          <a:xfrm>
            <a:off x="2090305" y="5209021"/>
            <a:ext cx="334241" cy="317111"/>
          </a:xfrm>
          <a:custGeom>
            <a:avLst/>
            <a:gdLst/>
            <a:ahLst/>
            <a:cxnLst/>
            <a:rect l="l" t="t" r="r" b="b"/>
            <a:pathLst>
              <a:path w="334241" h="317111">
                <a:moveTo>
                  <a:pt x="0" y="0"/>
                </a:moveTo>
                <a:lnTo>
                  <a:pt x="334240" y="0"/>
                </a:lnTo>
                <a:lnTo>
                  <a:pt x="334240"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2787048" y="5081826"/>
            <a:ext cx="836759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Bold" panose="00000800000000000000"/>
              </a:rPr>
              <a:t>Tài liệu mô tả yêu cầu phần mềm (SRD)</a:t>
            </a:r>
            <a:endParaRPr lang="en-US" sz="3000">
              <a:solidFill>
                <a:srgbClr val="101010"/>
              </a:solidFill>
              <a:latin typeface="Montserrat Bold" panose="00000800000000000000"/>
            </a:endParaRPr>
          </a:p>
        </p:txBody>
      </p:sp>
      <p:sp>
        <p:nvSpPr>
          <p:cNvPr id="7" name="Freeform 7"/>
          <p:cNvSpPr/>
          <p:nvPr/>
        </p:nvSpPr>
        <p:spPr>
          <a:xfrm>
            <a:off x="2123193" y="6571096"/>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2819937" y="6443901"/>
            <a:ext cx="6454959"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Tài liệu người dùng</a:t>
            </a:r>
            <a:endParaRPr lang="en-US" sz="3000">
              <a:solidFill>
                <a:srgbClr val="101010"/>
              </a:solidFill>
              <a:latin typeface="Montserrat" panose="00000500000000000000"/>
            </a:endParaRPr>
          </a:p>
        </p:txBody>
      </p:sp>
      <p:sp>
        <p:nvSpPr>
          <p:cNvPr id="9" name="TextBox 9"/>
          <p:cNvSpPr txBox="1"/>
          <p:nvPr/>
        </p:nvSpPr>
        <p:spPr>
          <a:xfrm>
            <a:off x="1906501" y="3259743"/>
            <a:ext cx="14736791"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Italics" panose="00000800000000000000"/>
              </a:rPr>
              <a:t>Đối với mỗi loại tài liệu thì chúng có mỗi cái yêu cầu tối thiều khác nhau. </a:t>
            </a:r>
            <a:endParaRPr lang="en-US" sz="3000">
              <a:solidFill>
                <a:srgbClr val="101010"/>
              </a:solidFill>
              <a:latin typeface="Montserrat Bold Italics" panose="00000800000000000000"/>
            </a:endParaRPr>
          </a:p>
          <a:p>
            <a:pPr marL="0" lvl="0" indent="0" algn="l">
              <a:lnSpc>
                <a:spcPts val="4200"/>
              </a:lnSpc>
              <a:spcBef>
                <a:spcPct val="0"/>
              </a:spcBef>
            </a:pPr>
          </a:p>
        </p:txBody>
      </p:sp>
      <p:sp>
        <p:nvSpPr>
          <p:cNvPr id="10" name="TextBox 10"/>
          <p:cNvSpPr txBox="1"/>
          <p:nvPr/>
        </p:nvSpPr>
        <p:spPr>
          <a:xfrm>
            <a:off x="1906501" y="4132684"/>
            <a:ext cx="4683586"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Một số tài liệu như: </a:t>
            </a:r>
            <a:endParaRPr lang="en-US" sz="3000">
              <a:solidFill>
                <a:srgbClr val="101010"/>
              </a:solidFill>
              <a:latin typeface="Montserrat" panose="00000500000000000000"/>
            </a:endParaRPr>
          </a:p>
          <a:p>
            <a:pPr marL="0" lvl="0" indent="0" algn="l">
              <a:lnSpc>
                <a:spcPts val="4200"/>
              </a:lnSpc>
              <a:spcBef>
                <a:spcPct val="0"/>
              </a:spcBef>
            </a:pPr>
          </a:p>
        </p:txBody>
      </p:sp>
      <p:sp>
        <p:nvSpPr>
          <p:cNvPr id="11" name="Freeform 11"/>
          <p:cNvSpPr/>
          <p:nvPr/>
        </p:nvSpPr>
        <p:spPr>
          <a:xfrm>
            <a:off x="2123193" y="7699375"/>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2819937" y="7572181"/>
            <a:ext cx="7744138"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Tài liệu mô tả thiết kế phần mềm (SDD)</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4. Tài liệu</a:t>
            </a:r>
            <a:endParaRPr lang="en-US" sz="6000">
              <a:solidFill>
                <a:srgbClr val="101010"/>
              </a:solidFill>
              <a:latin typeface="Montserrat Bold" panose="00000800000000000000"/>
            </a:endParaRPr>
          </a:p>
        </p:txBody>
      </p:sp>
      <p:sp>
        <p:nvSpPr>
          <p:cNvPr id="4" name="TextBox 4"/>
          <p:cNvSpPr txBox="1"/>
          <p:nvPr/>
        </p:nvSpPr>
        <p:spPr>
          <a:xfrm>
            <a:off x="2090305" y="2126268"/>
            <a:ext cx="12353777"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4.2 Yêu cầu tài liệu tối thiểu</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Freeform 5"/>
          <p:cNvSpPr/>
          <p:nvPr/>
        </p:nvSpPr>
        <p:spPr>
          <a:xfrm>
            <a:off x="2090305" y="5209021"/>
            <a:ext cx="334241" cy="317111"/>
          </a:xfrm>
          <a:custGeom>
            <a:avLst/>
            <a:gdLst/>
            <a:ahLst/>
            <a:cxnLst/>
            <a:rect l="l" t="t" r="r" b="b"/>
            <a:pathLst>
              <a:path w="334241" h="317111">
                <a:moveTo>
                  <a:pt x="0" y="0"/>
                </a:moveTo>
                <a:lnTo>
                  <a:pt x="334240" y="0"/>
                </a:lnTo>
                <a:lnTo>
                  <a:pt x="334240"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2787048" y="5081826"/>
            <a:ext cx="836759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Tài liệu mô tả yêu cầu phần mềm (SRD)</a:t>
            </a:r>
            <a:endParaRPr lang="en-US" sz="3000">
              <a:solidFill>
                <a:srgbClr val="101010"/>
              </a:solidFill>
              <a:latin typeface="Montserrat" panose="00000500000000000000"/>
            </a:endParaRPr>
          </a:p>
        </p:txBody>
      </p:sp>
      <p:sp>
        <p:nvSpPr>
          <p:cNvPr id="7" name="Freeform 7"/>
          <p:cNvSpPr/>
          <p:nvPr/>
        </p:nvSpPr>
        <p:spPr>
          <a:xfrm>
            <a:off x="2123193" y="643168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2819937" y="6304490"/>
            <a:ext cx="6454959"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Bold" panose="00000800000000000000"/>
              </a:rPr>
              <a:t>Tài liệu người dùng</a:t>
            </a:r>
            <a:endParaRPr lang="en-US" sz="3000">
              <a:solidFill>
                <a:srgbClr val="101010"/>
              </a:solidFill>
              <a:latin typeface="Montserrat Bold" panose="00000800000000000000"/>
            </a:endParaRPr>
          </a:p>
        </p:txBody>
      </p:sp>
      <p:sp>
        <p:nvSpPr>
          <p:cNvPr id="9" name="TextBox 9"/>
          <p:cNvSpPr txBox="1"/>
          <p:nvPr/>
        </p:nvSpPr>
        <p:spPr>
          <a:xfrm>
            <a:off x="1906501" y="3259743"/>
            <a:ext cx="14736791"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Italics" panose="00000800000000000000"/>
              </a:rPr>
              <a:t>Đối với mỗi loại tài liệu thì chúng có mỗi cái yêu cầu tối thiều khác nhau. </a:t>
            </a:r>
            <a:endParaRPr lang="en-US" sz="3000">
              <a:solidFill>
                <a:srgbClr val="101010"/>
              </a:solidFill>
              <a:latin typeface="Montserrat Bold Italics" panose="00000800000000000000"/>
            </a:endParaRPr>
          </a:p>
          <a:p>
            <a:pPr marL="0" lvl="0" indent="0" algn="l">
              <a:lnSpc>
                <a:spcPts val="4200"/>
              </a:lnSpc>
              <a:spcBef>
                <a:spcPct val="0"/>
              </a:spcBef>
            </a:pPr>
          </a:p>
        </p:txBody>
      </p:sp>
      <p:sp>
        <p:nvSpPr>
          <p:cNvPr id="10" name="TextBox 10"/>
          <p:cNvSpPr txBox="1"/>
          <p:nvPr/>
        </p:nvSpPr>
        <p:spPr>
          <a:xfrm>
            <a:off x="1906501" y="4132684"/>
            <a:ext cx="4683586"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Một số tài liệu như: </a:t>
            </a:r>
            <a:endParaRPr lang="en-US" sz="3000">
              <a:solidFill>
                <a:srgbClr val="101010"/>
              </a:solidFill>
              <a:latin typeface="Montserrat" panose="00000500000000000000"/>
            </a:endParaRPr>
          </a:p>
          <a:p>
            <a:pPr marL="0" lvl="0" indent="0" algn="l">
              <a:lnSpc>
                <a:spcPts val="4200"/>
              </a:lnSpc>
              <a:spcBef>
                <a:spcPct val="0"/>
              </a:spcBef>
            </a:pPr>
          </a:p>
        </p:txBody>
      </p:sp>
      <p:sp>
        <p:nvSpPr>
          <p:cNvPr id="11" name="Freeform 11"/>
          <p:cNvSpPr/>
          <p:nvPr/>
        </p:nvSpPr>
        <p:spPr>
          <a:xfrm>
            <a:off x="2090305" y="7650884"/>
            <a:ext cx="334241" cy="317111"/>
          </a:xfrm>
          <a:custGeom>
            <a:avLst/>
            <a:gdLst/>
            <a:ahLst/>
            <a:cxnLst/>
            <a:rect l="l" t="t" r="r" b="b"/>
            <a:pathLst>
              <a:path w="334241" h="317111">
                <a:moveTo>
                  <a:pt x="0" y="0"/>
                </a:moveTo>
                <a:lnTo>
                  <a:pt x="334240" y="0"/>
                </a:lnTo>
                <a:lnTo>
                  <a:pt x="334240"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2787048" y="7523690"/>
            <a:ext cx="7744138"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Tài liệu mô tả thiết kế phần mềm (SDD)</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4. Tài liệu</a:t>
            </a:r>
            <a:endParaRPr lang="en-US" sz="6000">
              <a:solidFill>
                <a:srgbClr val="101010"/>
              </a:solidFill>
              <a:latin typeface="Montserrat Bold" panose="00000800000000000000"/>
            </a:endParaRPr>
          </a:p>
        </p:txBody>
      </p:sp>
      <p:sp>
        <p:nvSpPr>
          <p:cNvPr id="4" name="TextBox 4"/>
          <p:cNvSpPr txBox="1"/>
          <p:nvPr/>
        </p:nvSpPr>
        <p:spPr>
          <a:xfrm>
            <a:off x="2090305" y="2126268"/>
            <a:ext cx="12353777"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4.3 Tài liệu khác</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Freeform 5"/>
          <p:cNvSpPr/>
          <p:nvPr/>
        </p:nvSpPr>
        <p:spPr>
          <a:xfrm>
            <a:off x="1558912" y="39673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2255656" y="3840112"/>
            <a:ext cx="6263434"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Kế hoạch quy trình phát triển</a:t>
            </a:r>
            <a:endParaRPr lang="en-US" sz="3000">
              <a:solidFill>
                <a:srgbClr val="101010"/>
              </a:solidFill>
              <a:latin typeface="Montserrat" panose="00000500000000000000"/>
            </a:endParaRPr>
          </a:p>
        </p:txBody>
      </p:sp>
      <p:sp>
        <p:nvSpPr>
          <p:cNvPr id="7" name="Freeform 7"/>
          <p:cNvSpPr/>
          <p:nvPr/>
        </p:nvSpPr>
        <p:spPr>
          <a:xfrm>
            <a:off x="1558912" y="524365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2255656" y="5008318"/>
            <a:ext cx="6263434"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Mô tả các tiêu chuẩn phát triển phần mềm</a:t>
            </a:r>
            <a:endParaRPr lang="en-US" sz="3000">
              <a:solidFill>
                <a:srgbClr val="101010"/>
              </a:solidFill>
              <a:latin typeface="Montserrat" panose="00000500000000000000"/>
            </a:endParaRPr>
          </a:p>
        </p:txBody>
      </p:sp>
      <p:sp>
        <p:nvSpPr>
          <p:cNvPr id="9" name="Freeform 9"/>
          <p:cNvSpPr/>
          <p:nvPr/>
        </p:nvSpPr>
        <p:spPr>
          <a:xfrm>
            <a:off x="1558912" y="65962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2255656" y="6469012"/>
            <a:ext cx="6888344"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Kế hoạch quản lý dự án phần mềm</a:t>
            </a:r>
            <a:endParaRPr lang="en-US" sz="3000">
              <a:solidFill>
                <a:srgbClr val="101010"/>
              </a:solidFill>
              <a:latin typeface="Montserrat" panose="00000500000000000000"/>
            </a:endParaRPr>
          </a:p>
        </p:txBody>
      </p:sp>
      <p:sp>
        <p:nvSpPr>
          <p:cNvPr id="11" name="Freeform 11"/>
          <p:cNvSpPr/>
          <p:nvPr/>
        </p:nvSpPr>
        <p:spPr>
          <a:xfrm>
            <a:off x="9144000" y="39673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9840191" y="3802012"/>
            <a:ext cx="6888344"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Kế hoạch bảo trì.</a:t>
            </a:r>
            <a:endParaRPr lang="en-US" sz="3000">
              <a:solidFill>
                <a:srgbClr val="101010"/>
              </a:solidFill>
              <a:latin typeface="Montserrat" panose="00000500000000000000"/>
            </a:endParaRPr>
          </a:p>
          <a:p>
            <a:pPr marL="0" lvl="0" indent="0" algn="l">
              <a:lnSpc>
                <a:spcPts val="4200"/>
              </a:lnSpc>
              <a:spcBef>
                <a:spcPct val="0"/>
              </a:spcBef>
            </a:pPr>
          </a:p>
        </p:txBody>
      </p:sp>
      <p:sp>
        <p:nvSpPr>
          <p:cNvPr id="13" name="Freeform 13"/>
          <p:cNvSpPr/>
          <p:nvPr/>
        </p:nvSpPr>
        <p:spPr>
          <a:xfrm>
            <a:off x="9144000" y="531985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TextBox 14"/>
          <p:cNvSpPr txBox="1"/>
          <p:nvPr/>
        </p:nvSpPr>
        <p:spPr>
          <a:xfrm>
            <a:off x="9840744" y="5192662"/>
            <a:ext cx="6454959"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Kế hoạch an toàn phần mềm.</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564" y="2844106"/>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184564" y="4352271"/>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1530427" y="2336754"/>
            <a:ext cx="3198986" cy="5613492"/>
          </a:xfrm>
          <a:custGeom>
            <a:avLst/>
            <a:gdLst/>
            <a:ahLst/>
            <a:cxnLst/>
            <a:rect l="l" t="t" r="r" b="b"/>
            <a:pathLst>
              <a:path w="3198986" h="5613492">
                <a:moveTo>
                  <a:pt x="0" y="0"/>
                </a:moveTo>
                <a:lnTo>
                  <a:pt x="3198985" y="0"/>
                </a:lnTo>
                <a:lnTo>
                  <a:pt x="3198985" y="5613492"/>
                </a:lnTo>
                <a:lnTo>
                  <a:pt x="0" y="561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5. Tiêu chuẩn</a:t>
            </a:r>
            <a:endParaRPr lang="en-US" sz="6000">
              <a:solidFill>
                <a:srgbClr val="101010"/>
              </a:solidFill>
              <a:latin typeface="Montserrat Bold" panose="00000800000000000000"/>
            </a:endParaRPr>
          </a:p>
        </p:txBody>
      </p:sp>
      <p:sp>
        <p:nvSpPr>
          <p:cNvPr id="6" name="TextBox 6"/>
          <p:cNvSpPr txBox="1"/>
          <p:nvPr/>
        </p:nvSpPr>
        <p:spPr>
          <a:xfrm>
            <a:off x="2402032" y="2853631"/>
            <a:ext cx="4378754"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5.1 Mục đích</a:t>
            </a:r>
            <a:endParaRPr lang="en-US" sz="4000">
              <a:solidFill>
                <a:srgbClr val="101010"/>
              </a:solidFill>
              <a:latin typeface="Montserrat Bold" panose="00000800000000000000"/>
            </a:endParaRPr>
          </a:p>
        </p:txBody>
      </p:sp>
      <p:sp>
        <p:nvSpPr>
          <p:cNvPr id="7" name="TextBox 7"/>
          <p:cNvSpPr txBox="1"/>
          <p:nvPr/>
        </p:nvSpPr>
        <p:spPr>
          <a:xfrm>
            <a:off x="2402032" y="4361796"/>
            <a:ext cx="7470050"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5.2 Nội dung</a:t>
            </a:r>
            <a:endParaRPr lang="en-US" sz="4000">
              <a:solidFill>
                <a:srgbClr val="101010"/>
              </a:solidFill>
              <a:latin typeface="Montserrat Bold" panose="0000080000000000000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912" y="39673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8267193" y="5372100"/>
            <a:ext cx="7028385" cy="4114800"/>
          </a:xfrm>
          <a:custGeom>
            <a:avLst/>
            <a:gdLst/>
            <a:ahLst/>
            <a:cxnLst/>
            <a:rect l="l" t="t" r="r" b="b"/>
            <a:pathLst>
              <a:path w="7028385" h="4114800">
                <a:moveTo>
                  <a:pt x="0" y="0"/>
                </a:moveTo>
                <a:lnTo>
                  <a:pt x="7028385" y="0"/>
                </a:lnTo>
                <a:lnTo>
                  <a:pt x="702838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5. Tiêu chuẩn</a:t>
            </a:r>
            <a:endParaRPr lang="en-US" sz="6000">
              <a:solidFill>
                <a:srgbClr val="101010"/>
              </a:solidFill>
              <a:latin typeface="Montserrat Bold" panose="00000800000000000000"/>
            </a:endParaRPr>
          </a:p>
        </p:txBody>
      </p:sp>
      <p:sp>
        <p:nvSpPr>
          <p:cNvPr id="6" name="TextBox 6"/>
          <p:cNvSpPr txBox="1"/>
          <p:nvPr/>
        </p:nvSpPr>
        <p:spPr>
          <a:xfrm>
            <a:off x="2090305" y="2126268"/>
            <a:ext cx="12353777"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5.1 Mục đích</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7" name="TextBox 7"/>
          <p:cNvSpPr txBox="1"/>
          <p:nvPr/>
        </p:nvSpPr>
        <p:spPr>
          <a:xfrm>
            <a:off x="2255656" y="3790950"/>
            <a:ext cx="13718911"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Xác định các tiêu chuẩn, thông lệ, quy ước, kỹ thuật thống kê sẽ được sử dụng, yêu cầu chất lượng và số liệu sẽ được áp dụng. </a:t>
            </a:r>
            <a:endParaRPr lang="en-US" sz="3000">
              <a:solidFill>
                <a:srgbClr val="101010"/>
              </a:solidFill>
              <a:latin typeface="Montserrat" panose="0000050000000000000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5. Tiêu chuẩn</a:t>
            </a:r>
            <a:endParaRPr lang="en-US" sz="6000">
              <a:solidFill>
                <a:srgbClr val="101010"/>
              </a:solidFill>
              <a:latin typeface="Montserrat Bold" panose="00000800000000000000"/>
            </a:endParaRPr>
          </a:p>
        </p:txBody>
      </p:sp>
      <p:sp>
        <p:nvSpPr>
          <p:cNvPr id="4" name="TextBox 4"/>
          <p:cNvSpPr txBox="1"/>
          <p:nvPr/>
        </p:nvSpPr>
        <p:spPr>
          <a:xfrm>
            <a:off x="2090305" y="2126268"/>
            <a:ext cx="12353777"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5.2 Nội dung</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TextBox 5"/>
          <p:cNvSpPr txBox="1"/>
          <p:nvPr/>
        </p:nvSpPr>
        <p:spPr>
          <a:xfrm>
            <a:off x="2090305" y="3259743"/>
            <a:ext cx="13718911"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Ở mức tối thiểu, các thông tin sau phải được cung cấp:</a:t>
            </a:r>
            <a:endParaRPr lang="en-US" sz="3000">
              <a:solidFill>
                <a:srgbClr val="101010"/>
              </a:solidFill>
              <a:latin typeface="Montserrat" panose="00000500000000000000"/>
            </a:endParaRPr>
          </a:p>
        </p:txBody>
      </p:sp>
      <p:sp>
        <p:nvSpPr>
          <p:cNvPr id="6" name="Freeform 6"/>
          <p:cNvSpPr/>
          <p:nvPr/>
        </p:nvSpPr>
        <p:spPr>
          <a:xfrm>
            <a:off x="2753950" y="4678385"/>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TextBox 7"/>
          <p:cNvSpPr txBox="1"/>
          <p:nvPr/>
        </p:nvSpPr>
        <p:spPr>
          <a:xfrm>
            <a:off x="3450694" y="4502028"/>
            <a:ext cx="408134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Tiêu chuẩn tài liệu</a:t>
            </a:r>
            <a:endParaRPr lang="en-US" sz="3000">
              <a:solidFill>
                <a:srgbClr val="101010"/>
              </a:solidFill>
              <a:latin typeface="Montserrat" panose="00000500000000000000"/>
            </a:endParaRPr>
          </a:p>
        </p:txBody>
      </p:sp>
      <p:sp>
        <p:nvSpPr>
          <p:cNvPr id="8" name="Freeform 8"/>
          <p:cNvSpPr/>
          <p:nvPr/>
        </p:nvSpPr>
        <p:spPr>
          <a:xfrm>
            <a:off x="2753950" y="5685842"/>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3450694" y="5509485"/>
            <a:ext cx="408134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Tiêu chuẩn thiết kế</a:t>
            </a:r>
            <a:endParaRPr lang="en-US" sz="3000">
              <a:solidFill>
                <a:srgbClr val="101010"/>
              </a:solidFill>
              <a:latin typeface="Montserrat" panose="00000500000000000000"/>
            </a:endParaRPr>
          </a:p>
        </p:txBody>
      </p:sp>
      <p:sp>
        <p:nvSpPr>
          <p:cNvPr id="10" name="Freeform 10"/>
          <p:cNvSpPr/>
          <p:nvPr/>
        </p:nvSpPr>
        <p:spPr>
          <a:xfrm>
            <a:off x="2753950" y="6714542"/>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3450694" y="6538185"/>
            <a:ext cx="408134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Tiêu chuẩn mã hóa</a:t>
            </a:r>
            <a:endParaRPr lang="en-US" sz="3000">
              <a:solidFill>
                <a:srgbClr val="101010"/>
              </a:solidFill>
              <a:latin typeface="Montserrat" panose="00000500000000000000"/>
            </a:endParaRPr>
          </a:p>
        </p:txBody>
      </p:sp>
      <p:sp>
        <p:nvSpPr>
          <p:cNvPr id="12" name="Freeform 12"/>
          <p:cNvSpPr/>
          <p:nvPr/>
        </p:nvSpPr>
        <p:spPr>
          <a:xfrm>
            <a:off x="2753950" y="7743242"/>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TextBox 13"/>
          <p:cNvSpPr txBox="1"/>
          <p:nvPr/>
        </p:nvSpPr>
        <p:spPr>
          <a:xfrm>
            <a:off x="3450694" y="7566885"/>
            <a:ext cx="4081343" cy="5143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Tiêu chuẩn chú thích</a:t>
            </a:r>
            <a:endParaRPr lang="en-US" sz="3000">
              <a:solidFill>
                <a:srgbClr val="101010"/>
              </a:solidFill>
              <a:latin typeface="Montserrat" panose="00000500000000000000"/>
            </a:endParaRPr>
          </a:p>
        </p:txBody>
      </p:sp>
      <p:sp>
        <p:nvSpPr>
          <p:cNvPr id="14" name="Freeform 14"/>
          <p:cNvSpPr/>
          <p:nvPr/>
        </p:nvSpPr>
        <p:spPr>
          <a:xfrm>
            <a:off x="9144000" y="4687879"/>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TextBox 15"/>
          <p:cNvSpPr txBox="1"/>
          <p:nvPr/>
        </p:nvSpPr>
        <p:spPr>
          <a:xfrm>
            <a:off x="9840744" y="4293984"/>
            <a:ext cx="4912615"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Tiêu chuẩn về thực hành và kiểm thử</a:t>
            </a:r>
            <a:endParaRPr lang="en-US" sz="3000">
              <a:solidFill>
                <a:srgbClr val="101010"/>
              </a:solidFill>
              <a:latin typeface="Montserrat" panose="00000500000000000000"/>
            </a:endParaRPr>
          </a:p>
        </p:txBody>
      </p:sp>
      <p:sp>
        <p:nvSpPr>
          <p:cNvPr id="16" name="Freeform 16"/>
          <p:cNvSpPr/>
          <p:nvPr/>
        </p:nvSpPr>
        <p:spPr>
          <a:xfrm>
            <a:off x="9144000" y="671333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TextBox 17"/>
          <p:cNvSpPr txBox="1"/>
          <p:nvPr/>
        </p:nvSpPr>
        <p:spPr>
          <a:xfrm>
            <a:off x="9840191" y="6198984"/>
            <a:ext cx="7250570" cy="21145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Các thước đo quy trình và sản phẩm đảm bảo chất lượng phần mềm được lựa chọn.</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4564" y="2844106"/>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184564" y="4352271"/>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184564" y="6089035"/>
            <a:ext cx="686076" cy="650915"/>
          </a:xfrm>
          <a:custGeom>
            <a:avLst/>
            <a:gdLst/>
            <a:ahLst/>
            <a:cxnLst/>
            <a:rect l="l" t="t" r="r" b="b"/>
            <a:pathLst>
              <a:path w="686076" h="650915">
                <a:moveTo>
                  <a:pt x="0" y="0"/>
                </a:moveTo>
                <a:lnTo>
                  <a:pt x="686076" y="0"/>
                </a:lnTo>
                <a:lnTo>
                  <a:pt x="686076" y="650915"/>
                </a:lnTo>
                <a:lnTo>
                  <a:pt x="0" y="6509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2008289" y="4031635"/>
            <a:ext cx="4815191" cy="4114800"/>
          </a:xfrm>
          <a:custGeom>
            <a:avLst/>
            <a:gdLst/>
            <a:ahLst/>
            <a:cxnLst/>
            <a:rect l="l" t="t" r="r" b="b"/>
            <a:pathLst>
              <a:path w="4815191" h="4114800">
                <a:moveTo>
                  <a:pt x="0" y="0"/>
                </a:moveTo>
                <a:lnTo>
                  <a:pt x="4815192" y="0"/>
                </a:lnTo>
                <a:lnTo>
                  <a:pt x="48151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Đánh giá</a:t>
            </a:r>
            <a:endParaRPr lang="en-US" sz="6000">
              <a:solidFill>
                <a:srgbClr val="101010"/>
              </a:solidFill>
              <a:latin typeface="Montserrat Bold" panose="00000800000000000000"/>
            </a:endParaRPr>
          </a:p>
        </p:txBody>
      </p:sp>
      <p:sp>
        <p:nvSpPr>
          <p:cNvPr id="7" name="TextBox 7"/>
          <p:cNvSpPr txBox="1"/>
          <p:nvPr/>
        </p:nvSpPr>
        <p:spPr>
          <a:xfrm>
            <a:off x="2402032" y="2853631"/>
            <a:ext cx="4378754"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6.1 Mục đích</a:t>
            </a:r>
            <a:endParaRPr lang="en-US" sz="4000">
              <a:solidFill>
                <a:srgbClr val="101010"/>
              </a:solidFill>
              <a:latin typeface="Montserrat Bold" panose="00000800000000000000"/>
            </a:endParaRPr>
          </a:p>
        </p:txBody>
      </p:sp>
      <p:sp>
        <p:nvSpPr>
          <p:cNvPr id="8" name="TextBox 8"/>
          <p:cNvSpPr txBox="1"/>
          <p:nvPr/>
        </p:nvSpPr>
        <p:spPr>
          <a:xfrm>
            <a:off x="2402032" y="4361796"/>
            <a:ext cx="7470050"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6.2 Yêu cầu tối thiểu</a:t>
            </a:r>
            <a:endParaRPr lang="en-US" sz="4000">
              <a:solidFill>
                <a:srgbClr val="101010"/>
              </a:solidFill>
              <a:latin typeface="Montserrat Bold" panose="00000800000000000000"/>
            </a:endParaRPr>
          </a:p>
        </p:txBody>
      </p:sp>
      <p:sp>
        <p:nvSpPr>
          <p:cNvPr id="9" name="TextBox 9"/>
          <p:cNvSpPr txBox="1"/>
          <p:nvPr/>
        </p:nvSpPr>
        <p:spPr>
          <a:xfrm>
            <a:off x="2402032" y="6098560"/>
            <a:ext cx="7470050" cy="590550"/>
          </a:xfrm>
          <a:prstGeom prst="rect">
            <a:avLst/>
          </a:prstGeom>
        </p:spPr>
        <p:txBody>
          <a:bodyPr lIns="0" tIns="0" rIns="0" bIns="0" rtlCol="0" anchor="t">
            <a:spAutoFit/>
          </a:bodyPr>
          <a:lstStyle/>
          <a:p>
            <a:pPr marL="0" lvl="0" indent="0" algn="l">
              <a:lnSpc>
                <a:spcPts val="4800"/>
              </a:lnSpc>
              <a:spcBef>
                <a:spcPct val="0"/>
              </a:spcBef>
            </a:pPr>
            <a:r>
              <a:rPr lang="en-US" sz="4000">
                <a:solidFill>
                  <a:srgbClr val="101010"/>
                </a:solidFill>
                <a:latin typeface="Montserrat Bold" panose="00000800000000000000"/>
              </a:rPr>
              <a:t>6.3 Đánh giá khác</a:t>
            </a:r>
            <a:endParaRPr lang="en-US" sz="4000">
              <a:solidFill>
                <a:srgbClr val="101010"/>
              </a:solidFill>
              <a:latin typeface="Montserrat Bold" panose="0000080000000000000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Đánh giá</a:t>
            </a:r>
            <a:endParaRPr lang="en-US" sz="6000">
              <a:solidFill>
                <a:srgbClr val="101010"/>
              </a:solidFill>
              <a:latin typeface="Montserrat Bold" panose="00000800000000000000"/>
            </a:endParaRPr>
          </a:p>
        </p:txBody>
      </p:sp>
      <p:sp>
        <p:nvSpPr>
          <p:cNvPr id="4" name="TextBox 4"/>
          <p:cNvSpPr txBox="1"/>
          <p:nvPr/>
        </p:nvSpPr>
        <p:spPr>
          <a:xfrm>
            <a:off x="2090305" y="2126268"/>
            <a:ext cx="12353777"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6.1 Mục đích</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Freeform 5"/>
          <p:cNvSpPr/>
          <p:nvPr/>
        </p:nvSpPr>
        <p:spPr>
          <a:xfrm>
            <a:off x="2131786" y="3418318"/>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2890957" y="3024423"/>
            <a:ext cx="13225343"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Xác định và theo dõi quá trình xây dựng và phát triển của phần mềm để đưa ra những nội dung quan trọng cần đánh giá.</a:t>
            </a:r>
            <a:endParaRPr lang="en-US" sz="3000">
              <a:solidFill>
                <a:srgbClr val="101010"/>
              </a:solidFill>
              <a:latin typeface="Montserrat" panose="00000500000000000000"/>
            </a:endParaRPr>
          </a:p>
        </p:txBody>
      </p:sp>
      <p:sp>
        <p:nvSpPr>
          <p:cNvPr id="7" name="Freeform 7"/>
          <p:cNvSpPr/>
          <p:nvPr/>
        </p:nvSpPr>
        <p:spPr>
          <a:xfrm>
            <a:off x="2131786" y="475028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2778666" y="4356386"/>
            <a:ext cx="10993388"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Liệt kê lịch trình đánh giá phần mềm vì chúng liên quan đến lịch trình của dự án phần mềm.</a:t>
            </a:r>
            <a:endParaRPr lang="en-US" sz="3000">
              <a:solidFill>
                <a:srgbClr val="101010"/>
              </a:solidFill>
              <a:latin typeface="Montserrat" panose="00000500000000000000"/>
            </a:endParaRPr>
          </a:p>
        </p:txBody>
      </p:sp>
      <p:sp>
        <p:nvSpPr>
          <p:cNvPr id="9" name="Freeform 9"/>
          <p:cNvSpPr/>
          <p:nvPr/>
        </p:nvSpPr>
        <p:spPr>
          <a:xfrm>
            <a:off x="2090305" y="6180568"/>
            <a:ext cx="334241" cy="317111"/>
          </a:xfrm>
          <a:custGeom>
            <a:avLst/>
            <a:gdLst/>
            <a:ahLst/>
            <a:cxnLst/>
            <a:rect l="l" t="t" r="r" b="b"/>
            <a:pathLst>
              <a:path w="334241" h="317111">
                <a:moveTo>
                  <a:pt x="0" y="0"/>
                </a:moveTo>
                <a:lnTo>
                  <a:pt x="334240" y="0"/>
                </a:lnTo>
                <a:lnTo>
                  <a:pt x="334240"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2778666" y="5945229"/>
            <a:ext cx="10329743"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Nêu rõ cách thức thực hiện việc xem xét và đánh giá phần mềm</a:t>
            </a:r>
            <a:endParaRPr lang="en-US" sz="3000">
              <a:solidFill>
                <a:srgbClr val="101010"/>
              </a:solidFill>
              <a:latin typeface="Montserrat" panose="00000500000000000000"/>
            </a:endParaRPr>
          </a:p>
        </p:txBody>
      </p:sp>
      <p:sp>
        <p:nvSpPr>
          <p:cNvPr id="11" name="Freeform 11"/>
          <p:cNvSpPr/>
          <p:nvPr/>
        </p:nvSpPr>
        <p:spPr>
          <a:xfrm>
            <a:off x="2090305" y="7531580"/>
            <a:ext cx="334241" cy="317111"/>
          </a:xfrm>
          <a:custGeom>
            <a:avLst/>
            <a:gdLst/>
            <a:ahLst/>
            <a:cxnLst/>
            <a:rect l="l" t="t" r="r" b="b"/>
            <a:pathLst>
              <a:path w="334241" h="317111">
                <a:moveTo>
                  <a:pt x="0" y="0"/>
                </a:moveTo>
                <a:lnTo>
                  <a:pt x="334240" y="0"/>
                </a:lnTo>
                <a:lnTo>
                  <a:pt x="334240"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2778666" y="7278729"/>
            <a:ext cx="11251070"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Nêu rõ những hành động tiếp theo cần thực hiện và cách thức thực hiện và xác minh các hành động đó.</a:t>
            </a:r>
            <a:endParaRPr lang="en-US" sz="3000">
              <a:solidFill>
                <a:srgbClr val="101010"/>
              </a:solidFill>
              <a:latin typeface="Montserrat"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72145" y="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1"/>
            <a:stretch>
              <a:fillRect/>
            </a:stretch>
          </a:blipFill>
        </p:spPr>
      </p:sp>
      <p:grpSp>
        <p:nvGrpSpPr>
          <p:cNvPr id="3" name="Group 3"/>
          <p:cNvGrpSpPr/>
          <p:nvPr/>
        </p:nvGrpSpPr>
        <p:grpSpPr>
          <a:xfrm rot="7573183">
            <a:off x="-506515" y="9459711"/>
            <a:ext cx="1013029" cy="10130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498413" y="761804"/>
            <a:ext cx="15760887" cy="1828800"/>
          </a:xfrm>
          <a:prstGeom prst="rect">
            <a:avLst/>
          </a:prstGeom>
        </p:spPr>
        <p:txBody>
          <a:bodyPr lIns="0" tIns="0" rIns="0" bIns="0" rtlCol="0" anchor="t">
            <a:spAutoFit/>
          </a:bodyPr>
          <a:lstStyle/>
          <a:p>
            <a:pPr>
              <a:lnSpc>
                <a:spcPts val="7200"/>
              </a:lnSpc>
            </a:pPr>
            <a:r>
              <a:rPr lang="en-US" sz="6000">
                <a:solidFill>
                  <a:srgbClr val="101010"/>
                </a:solidFill>
                <a:latin typeface="Montserrat Bold" panose="00000800000000000000"/>
              </a:rPr>
              <a:t>5.3 KẾ HOẠCH CHẤT LƯỢNG</a:t>
            </a:r>
            <a:endParaRPr lang="en-US" sz="6000">
              <a:solidFill>
                <a:srgbClr val="101010"/>
              </a:solidFill>
              <a:latin typeface="Montserrat Bold" panose="00000800000000000000"/>
            </a:endParaRPr>
          </a:p>
          <a:p>
            <a:pPr marL="0" lvl="0" indent="0" algn="l">
              <a:lnSpc>
                <a:spcPts val="7200"/>
              </a:lnSpc>
              <a:spcBef>
                <a:spcPct val="0"/>
              </a:spcBef>
            </a:pPr>
          </a:p>
        </p:txBody>
      </p:sp>
      <p:sp>
        <p:nvSpPr>
          <p:cNvPr id="7" name="TextBox 7"/>
          <p:cNvSpPr txBox="1"/>
          <p:nvPr/>
        </p:nvSpPr>
        <p:spPr>
          <a:xfrm>
            <a:off x="1498413" y="2366732"/>
            <a:ext cx="16073733" cy="2961783"/>
          </a:xfrm>
          <a:prstGeom prst="rect">
            <a:avLst/>
          </a:prstGeom>
        </p:spPr>
        <p:txBody>
          <a:bodyPr lIns="0" tIns="0" rIns="0" bIns="0" rtlCol="0" anchor="t">
            <a:spAutoFit/>
          </a:bodyPr>
          <a:lstStyle/>
          <a:p>
            <a:pPr marL="794385" lvl="1" indent="-397510">
              <a:lnSpc>
                <a:spcPts val="8170"/>
              </a:lnSpc>
              <a:buFont typeface="Arial" panose="020B0604020202020204"/>
              <a:buChar char="•"/>
            </a:pPr>
            <a:r>
              <a:rPr lang="en-US" sz="3680">
                <a:solidFill>
                  <a:srgbClr val="000000"/>
                </a:solidFill>
                <a:latin typeface="Montserrat" panose="00000500000000000000"/>
              </a:rPr>
              <a:t>Software Quality Assurance Plan (SQAP) </a:t>
            </a:r>
            <a:endParaRPr lang="en-US" sz="3680">
              <a:solidFill>
                <a:srgbClr val="000000"/>
              </a:solidFill>
              <a:latin typeface="Montserrat" panose="00000500000000000000"/>
            </a:endParaRPr>
          </a:p>
          <a:p>
            <a:pPr marL="794385" lvl="1" indent="-397510">
              <a:lnSpc>
                <a:spcPts val="8170"/>
              </a:lnSpc>
              <a:buFont typeface="Arial" panose="020B0604020202020204"/>
              <a:buChar char="•"/>
            </a:pPr>
            <a:r>
              <a:rPr lang="en-US" sz="3680">
                <a:solidFill>
                  <a:srgbClr val="000000"/>
                </a:solidFill>
                <a:latin typeface="Montserrat" panose="00000500000000000000"/>
              </a:rPr>
              <a:t>Software Verification and Validation Plan (SVVP) </a:t>
            </a:r>
            <a:endParaRPr lang="en-US" sz="3680">
              <a:solidFill>
                <a:srgbClr val="000000"/>
              </a:solidFill>
              <a:latin typeface="Montserrat" panose="00000500000000000000"/>
            </a:endParaRPr>
          </a:p>
          <a:p>
            <a:pPr marL="794385" lvl="1" indent="-397510">
              <a:lnSpc>
                <a:spcPts val="8170"/>
              </a:lnSpc>
              <a:buFont typeface="Arial" panose="020B0604020202020204"/>
              <a:buChar char="•"/>
            </a:pPr>
            <a:r>
              <a:rPr lang="en-US" sz="3680">
                <a:solidFill>
                  <a:srgbClr val="000000"/>
                </a:solidFill>
                <a:latin typeface="Montserrat" panose="00000500000000000000"/>
              </a:rPr>
              <a:t>Software Test Documents (STD) </a:t>
            </a:r>
            <a:endParaRPr lang="en-US" sz="3680">
              <a:solidFill>
                <a:srgbClr val="000000"/>
              </a:solidFill>
              <a:latin typeface="Montserrat" panose="0000050000000000000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Đánh giá</a:t>
            </a:r>
            <a:endParaRPr lang="en-US" sz="6000">
              <a:solidFill>
                <a:srgbClr val="101010"/>
              </a:solidFill>
              <a:latin typeface="Montserrat Bold" panose="00000800000000000000"/>
            </a:endParaRPr>
          </a:p>
        </p:txBody>
      </p:sp>
      <p:sp>
        <p:nvSpPr>
          <p:cNvPr id="4" name="TextBox 4"/>
          <p:cNvSpPr txBox="1"/>
          <p:nvPr/>
        </p:nvSpPr>
        <p:spPr>
          <a:xfrm>
            <a:off x="2090305" y="2126268"/>
            <a:ext cx="5807504"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6.2 Yêu cầu tối thiểu</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TextBox 5"/>
          <p:cNvSpPr txBox="1"/>
          <p:nvPr/>
        </p:nvSpPr>
        <p:spPr>
          <a:xfrm>
            <a:off x="2090305" y="3163924"/>
            <a:ext cx="11059437"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Italics" panose="00000800000000000000"/>
              </a:rPr>
              <a:t>Là những yêu cầu tối thiểu trong từng cuộc đánh giá.</a:t>
            </a:r>
            <a:endParaRPr lang="en-US" sz="3000">
              <a:solidFill>
                <a:srgbClr val="101010"/>
              </a:solidFill>
              <a:latin typeface="Montserrat Bold Italics" panose="00000800000000000000"/>
            </a:endParaRPr>
          </a:p>
          <a:p>
            <a:pPr marL="0" lvl="0" indent="0" algn="l">
              <a:lnSpc>
                <a:spcPts val="4200"/>
              </a:lnSpc>
              <a:spcBef>
                <a:spcPct val="0"/>
              </a:spcBef>
            </a:pPr>
          </a:p>
        </p:txBody>
      </p:sp>
      <p:sp>
        <p:nvSpPr>
          <p:cNvPr id="6" name="TextBox 6"/>
          <p:cNvSpPr txBox="1"/>
          <p:nvPr/>
        </p:nvSpPr>
        <p:spPr>
          <a:xfrm>
            <a:off x="2090305" y="3905612"/>
            <a:ext cx="5807504"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Italics" panose="00000800000000000000"/>
              </a:rPr>
              <a:t>Một số cuộc đánh giá như:</a:t>
            </a:r>
            <a:endParaRPr lang="en-US" sz="3000">
              <a:solidFill>
                <a:srgbClr val="101010"/>
              </a:solidFill>
              <a:latin typeface="Montserrat Bold Italics" panose="00000800000000000000"/>
            </a:endParaRPr>
          </a:p>
          <a:p>
            <a:pPr marL="0" lvl="0" indent="0" algn="l">
              <a:lnSpc>
                <a:spcPts val="4200"/>
              </a:lnSpc>
              <a:spcBef>
                <a:spcPct val="0"/>
              </a:spcBef>
            </a:pPr>
          </a:p>
        </p:txBody>
      </p:sp>
      <p:sp>
        <p:nvSpPr>
          <p:cNvPr id="7" name="Freeform 7"/>
          <p:cNvSpPr/>
          <p:nvPr/>
        </p:nvSpPr>
        <p:spPr>
          <a:xfrm>
            <a:off x="2535575" y="5072569"/>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3232319" y="4896212"/>
            <a:ext cx="7302524"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Xem xét thiết kế chi tiết (DDR)</a:t>
            </a:r>
            <a:endParaRPr lang="en-US" sz="3000">
              <a:solidFill>
                <a:srgbClr val="101010"/>
              </a:solidFill>
              <a:latin typeface="Montserrat" panose="00000500000000000000"/>
            </a:endParaRPr>
          </a:p>
          <a:p>
            <a:pPr marL="0" lvl="0" indent="0" algn="l">
              <a:lnSpc>
                <a:spcPts val="4200"/>
              </a:lnSpc>
              <a:spcBef>
                <a:spcPct val="0"/>
              </a:spcBef>
            </a:pPr>
          </a:p>
        </p:txBody>
      </p:sp>
      <p:sp>
        <p:nvSpPr>
          <p:cNvPr id="9" name="Freeform 9"/>
          <p:cNvSpPr/>
          <p:nvPr/>
        </p:nvSpPr>
        <p:spPr>
          <a:xfrm>
            <a:off x="2535575" y="618699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3232319" y="6010637"/>
            <a:ext cx="4522956"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Kiểm toán chức năng</a:t>
            </a:r>
            <a:endParaRPr lang="en-US" sz="3000">
              <a:solidFill>
                <a:srgbClr val="101010"/>
              </a:solidFill>
              <a:latin typeface="Montserrat" panose="00000500000000000000"/>
            </a:endParaRPr>
          </a:p>
          <a:p>
            <a:pPr marL="0" lvl="0" indent="0" algn="l">
              <a:lnSpc>
                <a:spcPts val="4200"/>
              </a:lnSpc>
              <a:spcBef>
                <a:spcPct val="0"/>
              </a:spcBef>
            </a:pPr>
          </a:p>
        </p:txBody>
      </p:sp>
      <p:sp>
        <p:nvSpPr>
          <p:cNvPr id="11" name="Freeform 11"/>
          <p:cNvSpPr/>
          <p:nvPr/>
        </p:nvSpPr>
        <p:spPr>
          <a:xfrm>
            <a:off x="2535575" y="717759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3232319" y="7001237"/>
            <a:ext cx="5265824"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Đánh giá sau thực hiện</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Đánh giá</a:t>
            </a:r>
            <a:endParaRPr lang="en-US" sz="6000">
              <a:solidFill>
                <a:srgbClr val="101010"/>
              </a:solidFill>
              <a:latin typeface="Montserrat Bold" panose="00000800000000000000"/>
            </a:endParaRPr>
          </a:p>
        </p:txBody>
      </p:sp>
      <p:sp>
        <p:nvSpPr>
          <p:cNvPr id="4" name="TextBox 4"/>
          <p:cNvSpPr txBox="1"/>
          <p:nvPr/>
        </p:nvSpPr>
        <p:spPr>
          <a:xfrm>
            <a:off x="2090305" y="2126268"/>
            <a:ext cx="5807504"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6.2 Yêu cầu tối thiểu</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TextBox 5"/>
          <p:cNvSpPr txBox="1"/>
          <p:nvPr/>
        </p:nvSpPr>
        <p:spPr>
          <a:xfrm>
            <a:off x="2090305" y="3163924"/>
            <a:ext cx="11059437"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Italics" panose="00000800000000000000"/>
              </a:rPr>
              <a:t>Là những yêu cầu tối thiểu trong từng cuộc đánh giá.</a:t>
            </a:r>
            <a:endParaRPr lang="en-US" sz="3000">
              <a:solidFill>
                <a:srgbClr val="101010"/>
              </a:solidFill>
              <a:latin typeface="Montserrat Bold Italics" panose="00000800000000000000"/>
            </a:endParaRPr>
          </a:p>
          <a:p>
            <a:pPr marL="0" lvl="0" indent="0" algn="l">
              <a:lnSpc>
                <a:spcPts val="4200"/>
              </a:lnSpc>
              <a:spcBef>
                <a:spcPct val="0"/>
              </a:spcBef>
            </a:pPr>
          </a:p>
        </p:txBody>
      </p:sp>
      <p:sp>
        <p:nvSpPr>
          <p:cNvPr id="6" name="TextBox 6"/>
          <p:cNvSpPr txBox="1"/>
          <p:nvPr/>
        </p:nvSpPr>
        <p:spPr>
          <a:xfrm>
            <a:off x="2090305" y="3905612"/>
            <a:ext cx="5807504" cy="1047750"/>
          </a:xfrm>
          <a:prstGeom prst="rect">
            <a:avLst/>
          </a:prstGeom>
        </p:spPr>
        <p:txBody>
          <a:bodyPr lIns="0" tIns="0" rIns="0" bIns="0" rtlCol="0" anchor="t">
            <a:spAutoFit/>
          </a:bodyPr>
          <a:lstStyle/>
          <a:p>
            <a:pPr>
              <a:lnSpc>
                <a:spcPts val="4200"/>
              </a:lnSpc>
            </a:pPr>
            <a:r>
              <a:rPr lang="en-US" sz="3000">
                <a:solidFill>
                  <a:srgbClr val="101010"/>
                </a:solidFill>
                <a:latin typeface="Montserrat Italics" panose="00000500000000000000"/>
              </a:rPr>
              <a:t>Một số cuộc đánh giá như:</a:t>
            </a:r>
            <a:endParaRPr lang="en-US" sz="3000">
              <a:solidFill>
                <a:srgbClr val="101010"/>
              </a:solidFill>
              <a:latin typeface="Montserrat Italics" panose="00000500000000000000"/>
            </a:endParaRPr>
          </a:p>
          <a:p>
            <a:pPr marL="0" lvl="0" indent="0" algn="l">
              <a:lnSpc>
                <a:spcPts val="4200"/>
              </a:lnSpc>
              <a:spcBef>
                <a:spcPct val="0"/>
              </a:spcBef>
            </a:pPr>
          </a:p>
        </p:txBody>
      </p:sp>
      <p:sp>
        <p:nvSpPr>
          <p:cNvPr id="7" name="Freeform 7"/>
          <p:cNvSpPr/>
          <p:nvPr/>
        </p:nvSpPr>
        <p:spPr>
          <a:xfrm>
            <a:off x="2535575" y="5072569"/>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3232319" y="4896212"/>
            <a:ext cx="5265824"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panose="00000800000000000000"/>
              </a:rPr>
              <a:t>Đánh giá thiết kế chi tiết</a:t>
            </a:r>
            <a:endParaRPr lang="en-US" sz="3000">
              <a:solidFill>
                <a:srgbClr val="101010"/>
              </a:solidFill>
              <a:latin typeface="Montserrat Bold" panose="00000800000000000000"/>
            </a:endParaRPr>
          </a:p>
          <a:p>
            <a:pPr marL="0" lvl="0" indent="0" algn="l">
              <a:lnSpc>
                <a:spcPts val="4200"/>
              </a:lnSpc>
              <a:spcBef>
                <a:spcPct val="0"/>
              </a:spcBef>
            </a:pPr>
          </a:p>
        </p:txBody>
      </p:sp>
      <p:sp>
        <p:nvSpPr>
          <p:cNvPr id="9" name="Freeform 9"/>
          <p:cNvSpPr/>
          <p:nvPr/>
        </p:nvSpPr>
        <p:spPr>
          <a:xfrm>
            <a:off x="2535575" y="618699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3232319" y="6010637"/>
            <a:ext cx="4522956"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Kiểm toán chức năng</a:t>
            </a:r>
            <a:endParaRPr lang="en-US" sz="3000">
              <a:solidFill>
                <a:srgbClr val="101010"/>
              </a:solidFill>
              <a:latin typeface="Montserrat" panose="00000500000000000000"/>
            </a:endParaRPr>
          </a:p>
          <a:p>
            <a:pPr marL="0" lvl="0" indent="0" algn="l">
              <a:lnSpc>
                <a:spcPts val="4200"/>
              </a:lnSpc>
              <a:spcBef>
                <a:spcPct val="0"/>
              </a:spcBef>
            </a:pPr>
          </a:p>
        </p:txBody>
      </p:sp>
      <p:sp>
        <p:nvSpPr>
          <p:cNvPr id="11" name="Freeform 11"/>
          <p:cNvSpPr/>
          <p:nvPr/>
        </p:nvSpPr>
        <p:spPr>
          <a:xfrm>
            <a:off x="2535575" y="717759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3232319" y="7001237"/>
            <a:ext cx="5265824"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Đánh giá sau thực hiện</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Đánh giá</a:t>
            </a:r>
            <a:endParaRPr lang="en-US" sz="6000">
              <a:solidFill>
                <a:srgbClr val="101010"/>
              </a:solidFill>
              <a:latin typeface="Montserrat Bold" panose="00000800000000000000"/>
            </a:endParaRPr>
          </a:p>
        </p:txBody>
      </p:sp>
      <p:sp>
        <p:nvSpPr>
          <p:cNvPr id="4" name="TextBox 4"/>
          <p:cNvSpPr txBox="1"/>
          <p:nvPr/>
        </p:nvSpPr>
        <p:spPr>
          <a:xfrm>
            <a:off x="2090305" y="2126268"/>
            <a:ext cx="5807504"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6.2 Yêu cầu tối thiểu</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TextBox 5"/>
          <p:cNvSpPr txBox="1"/>
          <p:nvPr/>
        </p:nvSpPr>
        <p:spPr>
          <a:xfrm>
            <a:off x="2090305" y="3163924"/>
            <a:ext cx="11059437"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Italics" panose="00000800000000000000"/>
              </a:rPr>
              <a:t>Là những yêu cầu tối thiểu trong từng cuộc đánh giá.</a:t>
            </a:r>
            <a:endParaRPr lang="en-US" sz="3000">
              <a:solidFill>
                <a:srgbClr val="101010"/>
              </a:solidFill>
              <a:latin typeface="Montserrat Bold Italics" panose="00000800000000000000"/>
            </a:endParaRPr>
          </a:p>
          <a:p>
            <a:pPr marL="0" lvl="0" indent="0" algn="l">
              <a:lnSpc>
                <a:spcPts val="4200"/>
              </a:lnSpc>
              <a:spcBef>
                <a:spcPct val="0"/>
              </a:spcBef>
            </a:pPr>
          </a:p>
        </p:txBody>
      </p:sp>
      <p:sp>
        <p:nvSpPr>
          <p:cNvPr id="6" name="TextBox 6"/>
          <p:cNvSpPr txBox="1"/>
          <p:nvPr/>
        </p:nvSpPr>
        <p:spPr>
          <a:xfrm>
            <a:off x="2090305" y="3905612"/>
            <a:ext cx="5807504" cy="1047750"/>
          </a:xfrm>
          <a:prstGeom prst="rect">
            <a:avLst/>
          </a:prstGeom>
        </p:spPr>
        <p:txBody>
          <a:bodyPr lIns="0" tIns="0" rIns="0" bIns="0" rtlCol="0" anchor="t">
            <a:spAutoFit/>
          </a:bodyPr>
          <a:lstStyle/>
          <a:p>
            <a:pPr>
              <a:lnSpc>
                <a:spcPts val="4200"/>
              </a:lnSpc>
            </a:pPr>
            <a:r>
              <a:rPr lang="en-US" sz="3000">
                <a:solidFill>
                  <a:srgbClr val="101010"/>
                </a:solidFill>
                <a:latin typeface="Montserrat Italics" panose="00000500000000000000"/>
              </a:rPr>
              <a:t>Một số cuộc đánh giá như:</a:t>
            </a:r>
            <a:endParaRPr lang="en-US" sz="3000">
              <a:solidFill>
                <a:srgbClr val="101010"/>
              </a:solidFill>
              <a:latin typeface="Montserrat Italics" panose="00000500000000000000"/>
            </a:endParaRPr>
          </a:p>
          <a:p>
            <a:pPr marL="0" lvl="0" indent="0" algn="l">
              <a:lnSpc>
                <a:spcPts val="4200"/>
              </a:lnSpc>
              <a:spcBef>
                <a:spcPct val="0"/>
              </a:spcBef>
            </a:pPr>
          </a:p>
        </p:txBody>
      </p:sp>
      <p:sp>
        <p:nvSpPr>
          <p:cNvPr id="7" name="Freeform 7"/>
          <p:cNvSpPr/>
          <p:nvPr/>
        </p:nvSpPr>
        <p:spPr>
          <a:xfrm>
            <a:off x="2535575" y="5072569"/>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3232319" y="4896212"/>
            <a:ext cx="7302524"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Xem xét thiết kế chi tiết (DDR)</a:t>
            </a:r>
            <a:endParaRPr lang="en-US" sz="3000">
              <a:solidFill>
                <a:srgbClr val="101010"/>
              </a:solidFill>
              <a:latin typeface="Montserrat" panose="00000500000000000000"/>
            </a:endParaRPr>
          </a:p>
          <a:p>
            <a:pPr marL="0" lvl="0" indent="0" algn="l">
              <a:lnSpc>
                <a:spcPts val="4200"/>
              </a:lnSpc>
              <a:spcBef>
                <a:spcPct val="0"/>
              </a:spcBef>
            </a:pPr>
          </a:p>
        </p:txBody>
      </p:sp>
      <p:sp>
        <p:nvSpPr>
          <p:cNvPr id="9" name="Freeform 9"/>
          <p:cNvSpPr/>
          <p:nvPr/>
        </p:nvSpPr>
        <p:spPr>
          <a:xfrm>
            <a:off x="2535575" y="618699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3232319" y="6010637"/>
            <a:ext cx="4522956"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panose="00000800000000000000"/>
              </a:rPr>
              <a:t>Kiểm toán chức năng</a:t>
            </a:r>
            <a:endParaRPr lang="en-US" sz="3000">
              <a:solidFill>
                <a:srgbClr val="101010"/>
              </a:solidFill>
              <a:latin typeface="Montserrat Bold" panose="00000800000000000000"/>
            </a:endParaRPr>
          </a:p>
          <a:p>
            <a:pPr marL="0" lvl="0" indent="0" algn="l">
              <a:lnSpc>
                <a:spcPts val="4200"/>
              </a:lnSpc>
              <a:spcBef>
                <a:spcPct val="0"/>
              </a:spcBef>
            </a:pPr>
          </a:p>
        </p:txBody>
      </p:sp>
      <p:sp>
        <p:nvSpPr>
          <p:cNvPr id="11" name="Freeform 11"/>
          <p:cNvSpPr/>
          <p:nvPr/>
        </p:nvSpPr>
        <p:spPr>
          <a:xfrm>
            <a:off x="2535575" y="717759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3232319" y="7001237"/>
            <a:ext cx="5265824"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Đánh giá sau thực hiện</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Đánh giá</a:t>
            </a:r>
            <a:endParaRPr lang="en-US" sz="6000">
              <a:solidFill>
                <a:srgbClr val="101010"/>
              </a:solidFill>
              <a:latin typeface="Montserrat Bold" panose="00000800000000000000"/>
            </a:endParaRPr>
          </a:p>
        </p:txBody>
      </p:sp>
      <p:sp>
        <p:nvSpPr>
          <p:cNvPr id="4" name="TextBox 4"/>
          <p:cNvSpPr txBox="1"/>
          <p:nvPr/>
        </p:nvSpPr>
        <p:spPr>
          <a:xfrm>
            <a:off x="2090305" y="2126268"/>
            <a:ext cx="5807504"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6.2 Yêu cầu tối thiểu</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5" name="TextBox 5"/>
          <p:cNvSpPr txBox="1"/>
          <p:nvPr/>
        </p:nvSpPr>
        <p:spPr>
          <a:xfrm>
            <a:off x="2090305" y="3163924"/>
            <a:ext cx="11059437"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Italics" panose="00000800000000000000"/>
              </a:rPr>
              <a:t>Là những yêu cầu tối thiểu trong từng cuộc đánh giá.</a:t>
            </a:r>
            <a:endParaRPr lang="en-US" sz="3000">
              <a:solidFill>
                <a:srgbClr val="101010"/>
              </a:solidFill>
              <a:latin typeface="Montserrat Bold Italics" panose="00000800000000000000"/>
            </a:endParaRPr>
          </a:p>
          <a:p>
            <a:pPr marL="0" lvl="0" indent="0" algn="l">
              <a:lnSpc>
                <a:spcPts val="4200"/>
              </a:lnSpc>
              <a:spcBef>
                <a:spcPct val="0"/>
              </a:spcBef>
            </a:pPr>
          </a:p>
        </p:txBody>
      </p:sp>
      <p:sp>
        <p:nvSpPr>
          <p:cNvPr id="6" name="TextBox 6"/>
          <p:cNvSpPr txBox="1"/>
          <p:nvPr/>
        </p:nvSpPr>
        <p:spPr>
          <a:xfrm>
            <a:off x="2090305" y="3905612"/>
            <a:ext cx="5807504" cy="1047750"/>
          </a:xfrm>
          <a:prstGeom prst="rect">
            <a:avLst/>
          </a:prstGeom>
        </p:spPr>
        <p:txBody>
          <a:bodyPr lIns="0" tIns="0" rIns="0" bIns="0" rtlCol="0" anchor="t">
            <a:spAutoFit/>
          </a:bodyPr>
          <a:lstStyle/>
          <a:p>
            <a:pPr>
              <a:lnSpc>
                <a:spcPts val="4200"/>
              </a:lnSpc>
            </a:pPr>
            <a:r>
              <a:rPr lang="en-US" sz="3000">
                <a:solidFill>
                  <a:srgbClr val="101010"/>
                </a:solidFill>
                <a:latin typeface="Montserrat Italics" panose="00000500000000000000"/>
              </a:rPr>
              <a:t>Một số cuộc đánh giá như:</a:t>
            </a:r>
            <a:endParaRPr lang="en-US" sz="3000">
              <a:solidFill>
                <a:srgbClr val="101010"/>
              </a:solidFill>
              <a:latin typeface="Montserrat Italics" panose="00000500000000000000"/>
            </a:endParaRPr>
          </a:p>
          <a:p>
            <a:pPr marL="0" lvl="0" indent="0" algn="l">
              <a:lnSpc>
                <a:spcPts val="4200"/>
              </a:lnSpc>
              <a:spcBef>
                <a:spcPct val="0"/>
              </a:spcBef>
            </a:pPr>
          </a:p>
        </p:txBody>
      </p:sp>
      <p:sp>
        <p:nvSpPr>
          <p:cNvPr id="7" name="Freeform 7"/>
          <p:cNvSpPr/>
          <p:nvPr/>
        </p:nvSpPr>
        <p:spPr>
          <a:xfrm>
            <a:off x="2535575" y="5072569"/>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3232319" y="4896212"/>
            <a:ext cx="7302524"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Xem xét thiết kế chi tiết (DDR)</a:t>
            </a:r>
            <a:endParaRPr lang="en-US" sz="3000">
              <a:solidFill>
                <a:srgbClr val="101010"/>
              </a:solidFill>
              <a:latin typeface="Montserrat" panose="00000500000000000000"/>
            </a:endParaRPr>
          </a:p>
          <a:p>
            <a:pPr marL="0" lvl="0" indent="0" algn="l">
              <a:lnSpc>
                <a:spcPts val="4200"/>
              </a:lnSpc>
              <a:spcBef>
                <a:spcPct val="0"/>
              </a:spcBef>
            </a:pPr>
          </a:p>
        </p:txBody>
      </p:sp>
      <p:sp>
        <p:nvSpPr>
          <p:cNvPr id="9" name="Freeform 9"/>
          <p:cNvSpPr/>
          <p:nvPr/>
        </p:nvSpPr>
        <p:spPr>
          <a:xfrm>
            <a:off x="2535575" y="618699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3232319" y="6010637"/>
            <a:ext cx="4522956"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Kiểm toán chức năng</a:t>
            </a:r>
            <a:endParaRPr lang="en-US" sz="3000">
              <a:solidFill>
                <a:srgbClr val="101010"/>
              </a:solidFill>
              <a:latin typeface="Montserrat" panose="00000500000000000000"/>
            </a:endParaRPr>
          </a:p>
          <a:p>
            <a:pPr marL="0" lvl="0" indent="0" algn="l">
              <a:lnSpc>
                <a:spcPts val="4200"/>
              </a:lnSpc>
              <a:spcBef>
                <a:spcPct val="0"/>
              </a:spcBef>
            </a:pPr>
          </a:p>
        </p:txBody>
      </p:sp>
      <p:sp>
        <p:nvSpPr>
          <p:cNvPr id="11" name="Freeform 11"/>
          <p:cNvSpPr/>
          <p:nvPr/>
        </p:nvSpPr>
        <p:spPr>
          <a:xfrm>
            <a:off x="2535575" y="717759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3232319" y="7001237"/>
            <a:ext cx="5265824" cy="1047750"/>
          </a:xfrm>
          <a:prstGeom prst="rect">
            <a:avLst/>
          </a:prstGeom>
        </p:spPr>
        <p:txBody>
          <a:bodyPr lIns="0" tIns="0" rIns="0" bIns="0" rtlCol="0" anchor="t">
            <a:spAutoFit/>
          </a:bodyPr>
          <a:lstStyle/>
          <a:p>
            <a:pPr>
              <a:lnSpc>
                <a:spcPts val="4200"/>
              </a:lnSpc>
            </a:pPr>
            <a:r>
              <a:rPr lang="en-US" sz="3000">
                <a:solidFill>
                  <a:srgbClr val="101010"/>
                </a:solidFill>
                <a:latin typeface="Montserrat Bold" panose="00000800000000000000"/>
              </a:rPr>
              <a:t>Đánh giá sau thực hiện</a:t>
            </a:r>
            <a:endParaRPr lang="en-US" sz="3000">
              <a:solidFill>
                <a:srgbClr val="101010"/>
              </a:solidFill>
              <a:latin typeface="Montserrat Bold" panose="00000800000000000000"/>
            </a:endParaRPr>
          </a:p>
          <a:p>
            <a:pPr marL="0" lvl="0" indent="0" algn="l">
              <a:lnSpc>
                <a:spcPts val="4200"/>
              </a:lnSpc>
              <a:spcBef>
                <a:spcPct val="0"/>
              </a:spcBef>
            </a:p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836" y="2116743"/>
            <a:ext cx="686076" cy="650915"/>
          </a:xfrm>
          <a:custGeom>
            <a:avLst/>
            <a:gdLst/>
            <a:ahLst/>
            <a:cxnLst/>
            <a:rect l="l" t="t" r="r" b="b"/>
            <a:pathLst>
              <a:path w="686076" h="650915">
                <a:moveTo>
                  <a:pt x="0" y="0"/>
                </a:moveTo>
                <a:lnTo>
                  <a:pt x="686076" y="0"/>
                </a:lnTo>
                <a:lnTo>
                  <a:pt x="686076" y="650914"/>
                </a:lnTo>
                <a:lnTo>
                  <a:pt x="0" y="6509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600393" y="338815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6751467" y="5143500"/>
            <a:ext cx="4109657" cy="4114800"/>
          </a:xfrm>
          <a:custGeom>
            <a:avLst/>
            <a:gdLst/>
            <a:ahLst/>
            <a:cxnLst/>
            <a:rect l="l" t="t" r="r" b="b"/>
            <a:pathLst>
              <a:path w="4109657" h="4114800">
                <a:moveTo>
                  <a:pt x="0" y="0"/>
                </a:moveTo>
                <a:lnTo>
                  <a:pt x="4109657" y="0"/>
                </a:lnTo>
                <a:lnTo>
                  <a:pt x="41096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6. Đánh giá</a:t>
            </a:r>
            <a:endParaRPr lang="en-US" sz="6000">
              <a:solidFill>
                <a:srgbClr val="101010"/>
              </a:solidFill>
              <a:latin typeface="Montserrat Bold" panose="00000800000000000000"/>
            </a:endParaRPr>
          </a:p>
        </p:txBody>
      </p:sp>
      <p:sp>
        <p:nvSpPr>
          <p:cNvPr id="6" name="TextBox 6"/>
          <p:cNvSpPr txBox="1"/>
          <p:nvPr/>
        </p:nvSpPr>
        <p:spPr>
          <a:xfrm>
            <a:off x="2090305" y="2126268"/>
            <a:ext cx="5807504" cy="1190625"/>
          </a:xfrm>
          <a:prstGeom prst="rect">
            <a:avLst/>
          </a:prstGeom>
        </p:spPr>
        <p:txBody>
          <a:bodyPr lIns="0" tIns="0" rIns="0" bIns="0" rtlCol="0" anchor="t">
            <a:spAutoFit/>
          </a:bodyPr>
          <a:lstStyle/>
          <a:p>
            <a:pPr>
              <a:lnSpc>
                <a:spcPts val="4800"/>
              </a:lnSpc>
            </a:pPr>
            <a:r>
              <a:rPr lang="en-US" sz="4000" u="sng">
                <a:solidFill>
                  <a:srgbClr val="101010"/>
                </a:solidFill>
                <a:latin typeface="Montserrat Bold" panose="00000800000000000000"/>
              </a:rPr>
              <a:t>6.3 Đánh giá khác</a:t>
            </a:r>
            <a:endParaRPr lang="en-US" sz="4000" u="sng">
              <a:solidFill>
                <a:srgbClr val="101010"/>
              </a:solidFill>
              <a:latin typeface="Montserrat Bold" panose="00000800000000000000"/>
            </a:endParaRPr>
          </a:p>
          <a:p>
            <a:pPr marL="0" lvl="0" indent="0" algn="l">
              <a:lnSpc>
                <a:spcPts val="4800"/>
              </a:lnSpc>
              <a:spcBef>
                <a:spcPct val="0"/>
              </a:spcBef>
            </a:pPr>
          </a:p>
        </p:txBody>
      </p:sp>
      <p:sp>
        <p:nvSpPr>
          <p:cNvPr id="7" name="TextBox 7"/>
          <p:cNvSpPr txBox="1"/>
          <p:nvPr/>
        </p:nvSpPr>
        <p:spPr>
          <a:xfrm>
            <a:off x="2297137" y="3211800"/>
            <a:ext cx="13718911"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Là các đánh giá và kiểm tra khác có thể bao gồm: đánh giá tài liệu người dùng, đánh giá yêu cầu phần mềm, ...</a:t>
            </a:r>
            <a:endParaRPr lang="en-US" sz="3000">
              <a:solidFill>
                <a:srgbClr val="101010"/>
              </a:solidFill>
              <a:latin typeface="Montserrat" panose="0000050000000000000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8067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600393" y="52627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3526132" y="5579818"/>
            <a:ext cx="4068508" cy="4114800"/>
          </a:xfrm>
          <a:custGeom>
            <a:avLst/>
            <a:gdLst/>
            <a:ahLst/>
            <a:cxnLst/>
            <a:rect l="l" t="t" r="r" b="b"/>
            <a:pathLst>
              <a:path w="4068508" h="4114800">
                <a:moveTo>
                  <a:pt x="0" y="0"/>
                </a:moveTo>
                <a:lnTo>
                  <a:pt x="4068509" y="0"/>
                </a:lnTo>
                <a:lnTo>
                  <a:pt x="406850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526132" y="1639743"/>
            <a:ext cx="3479244" cy="3619500"/>
          </a:xfrm>
          <a:custGeom>
            <a:avLst/>
            <a:gdLst/>
            <a:ahLst/>
            <a:cxnLst/>
            <a:rect l="l" t="t" r="r" b="b"/>
            <a:pathLst>
              <a:path w="3479244" h="3619500">
                <a:moveTo>
                  <a:pt x="0" y="0"/>
                </a:moveTo>
                <a:lnTo>
                  <a:pt x="3479244" y="0"/>
                </a:lnTo>
                <a:lnTo>
                  <a:pt x="3479244" y="3619500"/>
                </a:lnTo>
                <a:lnTo>
                  <a:pt x="0" y="3619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7. Kiểm thử</a:t>
            </a:r>
            <a:endParaRPr lang="en-US" sz="6000">
              <a:solidFill>
                <a:srgbClr val="101010"/>
              </a:solidFill>
              <a:latin typeface="Montserrat Bold" panose="00000800000000000000"/>
            </a:endParaRPr>
          </a:p>
        </p:txBody>
      </p:sp>
      <p:sp>
        <p:nvSpPr>
          <p:cNvPr id="7" name="TextBox 7"/>
          <p:cNvSpPr txBox="1"/>
          <p:nvPr/>
        </p:nvSpPr>
        <p:spPr>
          <a:xfrm>
            <a:off x="2115296" y="2630343"/>
            <a:ext cx="10795408" cy="15811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Phần này sẽ xác định tất cả các thử nghiệm có trong tài liệu kiểm thử - kiểm tra nằm trong SQAP.</a:t>
            </a:r>
            <a:endParaRPr lang="en-US" sz="3000">
              <a:solidFill>
                <a:srgbClr val="101010"/>
              </a:solidFill>
              <a:latin typeface="Montserrat" panose="00000500000000000000"/>
            </a:endParaRPr>
          </a:p>
          <a:p>
            <a:pPr marL="0" lvl="0" indent="0" algn="l">
              <a:lnSpc>
                <a:spcPts val="4200"/>
              </a:lnSpc>
              <a:spcBef>
                <a:spcPct val="0"/>
              </a:spcBef>
            </a:pPr>
          </a:p>
        </p:txBody>
      </p:sp>
      <p:sp>
        <p:nvSpPr>
          <p:cNvPr id="8" name="TextBox 8"/>
          <p:cNvSpPr txBox="1"/>
          <p:nvPr/>
        </p:nvSpPr>
        <p:spPr>
          <a:xfrm>
            <a:off x="2297137" y="5086350"/>
            <a:ext cx="10925295" cy="21145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Và phải nêu rõ các phương pháp sẽ được sử dụng. Nếu có một kế hoạch thử nghiệm riêng biệt thì nó phải được tham chiếu.</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8067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600393" y="52627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6957490" y="6134100"/>
            <a:ext cx="4424182" cy="3579031"/>
          </a:xfrm>
          <a:custGeom>
            <a:avLst/>
            <a:gdLst/>
            <a:ahLst/>
            <a:cxnLst/>
            <a:rect l="l" t="t" r="r" b="b"/>
            <a:pathLst>
              <a:path w="4424182" h="3579031">
                <a:moveTo>
                  <a:pt x="0" y="0"/>
                </a:moveTo>
                <a:lnTo>
                  <a:pt x="4424182" y="0"/>
                </a:lnTo>
                <a:lnTo>
                  <a:pt x="4424182" y="3579031"/>
                </a:lnTo>
                <a:lnTo>
                  <a:pt x="0" y="3579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8. Báo cáo vấn đề và khắc phục</a:t>
            </a:r>
            <a:endParaRPr lang="en-US" sz="6000">
              <a:solidFill>
                <a:srgbClr val="101010"/>
              </a:solidFill>
              <a:latin typeface="Montserrat Bold" panose="00000800000000000000"/>
            </a:endParaRPr>
          </a:p>
        </p:txBody>
      </p:sp>
      <p:sp>
        <p:nvSpPr>
          <p:cNvPr id="6" name="TextBox 6"/>
          <p:cNvSpPr txBox="1"/>
          <p:nvPr/>
        </p:nvSpPr>
        <p:spPr>
          <a:xfrm>
            <a:off x="2115296" y="2630343"/>
            <a:ext cx="13718911" cy="15811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Mô tả các vấn đề sự cố thông qua báo cáo và giải quyết vấn đề hoặc báo các vấn đề được xác định trong dự án phần mềm cũng như quy trình phát triển và bảo trì phần mềm.</a:t>
            </a:r>
            <a:endParaRPr lang="en-US" sz="3000">
              <a:solidFill>
                <a:srgbClr val="101010"/>
              </a:solidFill>
              <a:latin typeface="Montserrat" panose="00000500000000000000"/>
            </a:endParaRPr>
          </a:p>
        </p:txBody>
      </p:sp>
      <p:sp>
        <p:nvSpPr>
          <p:cNvPr id="7" name="TextBox 7"/>
          <p:cNvSpPr txBox="1"/>
          <p:nvPr/>
        </p:nvSpPr>
        <p:spPr>
          <a:xfrm>
            <a:off x="2297137" y="5086350"/>
            <a:ext cx="13744888" cy="1047750"/>
          </a:xfrm>
          <a:prstGeom prst="rect">
            <a:avLst/>
          </a:prstGeom>
        </p:spPr>
        <p:txBody>
          <a:bodyPr lIns="0" tIns="0" rIns="0" bIns="0" rtlCol="0" anchor="t">
            <a:spAutoFit/>
          </a:bodyPr>
          <a:lstStyle/>
          <a:p>
            <a:pPr>
              <a:lnSpc>
                <a:spcPts val="4200"/>
              </a:lnSpc>
            </a:pPr>
            <a:r>
              <a:rPr lang="en-US" sz="3000">
                <a:solidFill>
                  <a:srgbClr val="101010"/>
                </a:solidFill>
                <a:latin typeface="Montserrat" panose="00000500000000000000"/>
              </a:rPr>
              <a:t>Nêu rõ trách nhiệm tổ chức cụ thể liên quan đến việc thực hiện chúng.</a:t>
            </a:r>
            <a:endParaRPr lang="en-US" sz="3000">
              <a:solidFill>
                <a:srgbClr val="101010"/>
              </a:solidFill>
              <a:latin typeface="Montserrat" panose="00000500000000000000"/>
            </a:endParaRPr>
          </a:p>
          <a:p>
            <a:pPr marL="0" lvl="0" indent="0" algn="l">
              <a:lnSpc>
                <a:spcPts val="4200"/>
              </a:lnSpc>
              <a:spcBef>
                <a:spcPct val="0"/>
              </a:spcBef>
            </a:p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205904"/>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392575" y="3970626"/>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8790150" y="5687147"/>
            <a:ext cx="4104513" cy="4114800"/>
          </a:xfrm>
          <a:custGeom>
            <a:avLst/>
            <a:gdLst/>
            <a:ahLst/>
            <a:cxnLst/>
            <a:rect l="l" t="t" r="r" b="b"/>
            <a:pathLst>
              <a:path w="4104513" h="4114800">
                <a:moveTo>
                  <a:pt x="0" y="0"/>
                </a:moveTo>
                <a:lnTo>
                  <a:pt x="4104513" y="0"/>
                </a:lnTo>
                <a:lnTo>
                  <a:pt x="410451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9. Công cụ kỹ thuật</a:t>
            </a:r>
            <a:endParaRPr lang="en-US" sz="6000">
              <a:solidFill>
                <a:srgbClr val="101010"/>
              </a:solidFill>
              <a:latin typeface="Montserrat Bold" panose="00000800000000000000"/>
            </a:endParaRPr>
          </a:p>
        </p:txBody>
      </p:sp>
      <p:sp>
        <p:nvSpPr>
          <p:cNvPr id="6" name="TextBox 6"/>
          <p:cNvSpPr txBox="1"/>
          <p:nvPr/>
        </p:nvSpPr>
        <p:spPr>
          <a:xfrm>
            <a:off x="2115296" y="2029547"/>
            <a:ext cx="13718911"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Phần này sẽ xác định các công cụ, kỹ thuật và phương pháp phần mềm được sử dụng để hỗ trợ các quy trình SQA.</a:t>
            </a:r>
            <a:endParaRPr lang="en-US" sz="3000">
              <a:solidFill>
                <a:srgbClr val="101010"/>
              </a:solidFill>
              <a:latin typeface="Montserrat" panose="00000500000000000000"/>
            </a:endParaRPr>
          </a:p>
        </p:txBody>
      </p:sp>
      <p:sp>
        <p:nvSpPr>
          <p:cNvPr id="7" name="TextBox 7"/>
          <p:cNvSpPr txBox="1"/>
          <p:nvPr/>
        </p:nvSpPr>
        <p:spPr>
          <a:xfrm>
            <a:off x="2089319" y="3794269"/>
            <a:ext cx="13744888" cy="15811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Và mỗi mục, phần này sẽ nêu rõ mục đích sử dụng, khả năng áp dụng hoặc các trường hợp mà nó sẽ được sử dụng hoặc không được sử dụng và những hạn chế.</a:t>
            </a:r>
            <a:endParaRPr lang="en-US" sz="3000">
              <a:solidFill>
                <a:srgbClr val="101010"/>
              </a:solidFill>
              <a:latin typeface="Montserrat" panose="0000050000000000000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8067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379416" y="5664426"/>
            <a:ext cx="2855496" cy="3593874"/>
          </a:xfrm>
          <a:custGeom>
            <a:avLst/>
            <a:gdLst/>
            <a:ahLst/>
            <a:cxnLst/>
            <a:rect l="l" t="t" r="r" b="b"/>
            <a:pathLst>
              <a:path w="2855496" h="3593874">
                <a:moveTo>
                  <a:pt x="0" y="0"/>
                </a:moveTo>
                <a:lnTo>
                  <a:pt x="2855496" y="0"/>
                </a:lnTo>
                <a:lnTo>
                  <a:pt x="2855496" y="3593874"/>
                </a:lnTo>
                <a:lnTo>
                  <a:pt x="0" y="35938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10. Kiểm soát phương tiện</a:t>
            </a:r>
            <a:endParaRPr lang="en-US" sz="6000">
              <a:solidFill>
                <a:srgbClr val="101010"/>
              </a:solidFill>
              <a:latin typeface="Montserrat Bold" panose="00000800000000000000"/>
            </a:endParaRPr>
          </a:p>
        </p:txBody>
      </p:sp>
      <p:sp>
        <p:nvSpPr>
          <p:cNvPr id="5" name="TextBox 5"/>
          <p:cNvSpPr txBox="1"/>
          <p:nvPr/>
        </p:nvSpPr>
        <p:spPr>
          <a:xfrm>
            <a:off x="2115296" y="2630343"/>
            <a:ext cx="13718911" cy="15811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Xác định phương tiện cho mỗi sản phẩm máy tính trung gian và có thể chuyển giao cũng như tài liệu cần thiết để lưu trữ phương tiện, bao gồm cả quá trình sao chép và khôi phục.</a:t>
            </a:r>
            <a:endParaRPr lang="en-US" sz="3000">
              <a:solidFill>
                <a:srgbClr val="101010"/>
              </a:solidFill>
              <a:latin typeface="Montserrat" panose="0000050000000000000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52" y="2806700"/>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18552" y="4500707"/>
            <a:ext cx="334241" cy="317111"/>
          </a:xfrm>
          <a:custGeom>
            <a:avLst/>
            <a:gdLst/>
            <a:ahLst/>
            <a:cxnLst/>
            <a:rect l="l" t="t" r="r" b="b"/>
            <a:pathLst>
              <a:path w="334241" h="317111">
                <a:moveTo>
                  <a:pt x="0" y="0"/>
                </a:moveTo>
                <a:lnTo>
                  <a:pt x="334241" y="0"/>
                </a:lnTo>
                <a:lnTo>
                  <a:pt x="334241" y="317111"/>
                </a:lnTo>
                <a:lnTo>
                  <a:pt x="0" y="317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6774151" y="5905500"/>
            <a:ext cx="5434875" cy="3600605"/>
          </a:xfrm>
          <a:custGeom>
            <a:avLst/>
            <a:gdLst/>
            <a:ahLst/>
            <a:cxnLst/>
            <a:rect l="l" t="t" r="r" b="b"/>
            <a:pathLst>
              <a:path w="5434875" h="3600605">
                <a:moveTo>
                  <a:pt x="0" y="0"/>
                </a:moveTo>
                <a:lnTo>
                  <a:pt x="5434875" y="0"/>
                </a:lnTo>
                <a:lnTo>
                  <a:pt x="5434875" y="3600605"/>
                </a:lnTo>
                <a:lnTo>
                  <a:pt x="0" y="3600605"/>
                </a:lnTo>
                <a:lnTo>
                  <a:pt x="0" y="0"/>
                </a:lnTo>
                <a:close/>
              </a:path>
            </a:pathLst>
          </a:custGeom>
          <a:blipFill>
            <a:blip r:embed="rId3"/>
            <a:stretch>
              <a:fillRect/>
            </a:stretch>
          </a:blipFill>
        </p:spPr>
      </p:sp>
      <p:sp>
        <p:nvSpPr>
          <p:cNvPr id="5" name="TextBox 5"/>
          <p:cNvSpPr txBox="1"/>
          <p:nvPr/>
        </p:nvSpPr>
        <p:spPr>
          <a:xfrm>
            <a:off x="872836" y="841087"/>
            <a:ext cx="17237504" cy="9144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101010"/>
                </a:solidFill>
                <a:latin typeface="Montserrat Bold" panose="00000800000000000000"/>
              </a:rPr>
              <a:t>11. Kiểm soát nhà cung cấp</a:t>
            </a:r>
            <a:endParaRPr lang="en-US" sz="6000">
              <a:solidFill>
                <a:srgbClr val="101010"/>
              </a:solidFill>
              <a:latin typeface="Montserrat Bold" panose="00000800000000000000"/>
            </a:endParaRPr>
          </a:p>
        </p:txBody>
      </p:sp>
      <p:sp>
        <p:nvSpPr>
          <p:cNvPr id="6" name="TextBox 6"/>
          <p:cNvSpPr txBox="1"/>
          <p:nvPr/>
        </p:nvSpPr>
        <p:spPr>
          <a:xfrm>
            <a:off x="2115296" y="2630343"/>
            <a:ext cx="13718911"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Phần này phải nêu các điều khoản để đảm bảo rằng phần mềm do nhà cung cấp cung cấp đáp ứng các yêu cầu đã được thiết lập. </a:t>
            </a:r>
            <a:endParaRPr lang="en-US" sz="3000">
              <a:solidFill>
                <a:srgbClr val="101010"/>
              </a:solidFill>
              <a:latin typeface="Montserrat" panose="00000500000000000000"/>
            </a:endParaRPr>
          </a:p>
        </p:txBody>
      </p:sp>
      <p:sp>
        <p:nvSpPr>
          <p:cNvPr id="7" name="TextBox 7"/>
          <p:cNvSpPr txBox="1"/>
          <p:nvPr/>
        </p:nvSpPr>
        <p:spPr>
          <a:xfrm>
            <a:off x="2115296" y="4324350"/>
            <a:ext cx="13744888" cy="1047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01010"/>
                </a:solidFill>
                <a:latin typeface="Montserrat" panose="00000500000000000000"/>
              </a:rPr>
              <a:t>Ngoài ra, phần này sẽ nêu các phương pháp sẽ được sử dụng để đảm bảo rằng phần mềm nhà cung cấp nhận được yêu cầu đầy đủ.</a:t>
            </a:r>
            <a:endParaRPr lang="en-US" sz="3000">
              <a:solidFill>
                <a:srgbClr val="101010"/>
              </a:solidFill>
              <a:latin typeface="Montserrat"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18200</Words>
  <Application>WPS Presentation</Application>
  <PresentationFormat>On-screen Show (4:3)</PresentationFormat>
  <Paragraphs>955</Paragraphs>
  <Slides>106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106</vt:i4>
      </vt:variant>
    </vt:vector>
  </HeadingPairs>
  <TitlesOfParts>
    <vt:vector size="119" baseType="lpstr">
      <vt:lpstr>Arial</vt:lpstr>
      <vt:lpstr>SimSun</vt:lpstr>
      <vt:lpstr>Wingdings</vt:lpstr>
      <vt:lpstr>Montserrat Bold</vt:lpstr>
      <vt:lpstr>Montserrat</vt:lpstr>
      <vt:lpstr>Roboto Bold</vt:lpstr>
      <vt:lpstr>Arial</vt:lpstr>
      <vt:lpstr>Microsoft YaHei</vt:lpstr>
      <vt:lpstr>Arial Unicode MS</vt:lpstr>
      <vt:lpstr>Calibri</vt:lpstr>
      <vt:lpstr>Montserrat Italics</vt:lpstr>
      <vt:lpstr>Montserrat Bold Italics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CNPM chuyên sâu</dc:title>
  <dc:creator/>
  <cp:lastModifiedBy>phant</cp:lastModifiedBy>
  <cp:revision>2</cp:revision>
  <dcterms:created xsi:type="dcterms:W3CDTF">2006-08-16T00:00:00Z</dcterms:created>
  <dcterms:modified xsi:type="dcterms:W3CDTF">2024-01-02T08:14:27Z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E3D186B2E6EC4FFEA8ADDC01B99C40A4_12</vt:lpwstr>
  </property>
  <property fmtid="{D5CDD505-2E9C-101B-9397-08002B2CF9AE}" pid="3" name="KSOProductBuildVer">
    <vt:lpwstr>1033-12.2.0.13359</vt:lpwstr>
  </property>
</Properties>
</file>